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80" r:id="rId9"/>
    <p:sldMasterId id="2147483792" r:id="rId10"/>
  </p:sldMasterIdLst>
  <p:notesMasterIdLst>
    <p:notesMasterId r:id="rId23"/>
  </p:notesMasterIdLst>
  <p:handoutMasterIdLst>
    <p:handoutMasterId r:id="rId24"/>
  </p:handoutMasterIdLst>
  <p:sldIdLst>
    <p:sldId id="257" r:id="rId11"/>
    <p:sldId id="267" r:id="rId12"/>
    <p:sldId id="273" r:id="rId13"/>
    <p:sldId id="272" r:id="rId14"/>
    <p:sldId id="260" r:id="rId15"/>
    <p:sldId id="269" r:id="rId16"/>
    <p:sldId id="261" r:id="rId17"/>
    <p:sldId id="262" r:id="rId18"/>
    <p:sldId id="263" r:id="rId19"/>
    <p:sldId id="264" r:id="rId20"/>
    <p:sldId id="265" r:id="rId21"/>
    <p:sldId id="274" r:id="rId2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B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81" autoAdjust="0"/>
  </p:normalViewPr>
  <p:slideViewPr>
    <p:cSldViewPr>
      <p:cViewPr>
        <p:scale>
          <a:sx n="60" d="100"/>
          <a:sy n="60" d="100"/>
        </p:scale>
        <p:origin x="-60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mma\Dropbox\Normstorm\Statistik\N&#228;ringar%20v&#228;sterbotten%20efter%20k&#246;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>
        <c:manualLayout>
          <c:layoutTarget val="inner"/>
          <c:xMode val="edge"/>
          <c:yMode val="edge"/>
          <c:x val="0.16791690458166172"/>
          <c:y val="8.4053258583341228E-2"/>
          <c:w val="0.67246420294385933"/>
          <c:h val="0.45848736206195545"/>
        </c:manualLayout>
      </c:layout>
      <c:barChart>
        <c:barDir val="col"/>
        <c:grouping val="clustered"/>
        <c:ser>
          <c:idx val="0"/>
          <c:order val="0"/>
          <c:tx>
            <c:strRef>
              <c:f>tmp201121823352564AM0207I5!$X$7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009900"/>
            </a:solidFill>
          </c:spPr>
          <c:cat>
            <c:strRef>
              <c:f>tmp201121823352564AM0207I5!$Y$6:$AJ$6</c:f>
              <c:strCache>
                <c:ptCount val="12"/>
                <c:pt idx="0">
                  <c:v>Healtcare </c:v>
                </c:pt>
                <c:pt idx="1">
                  <c:v>Education</c:v>
                </c:pt>
                <c:pt idx="2">
                  <c:v>Hotel and restaurant</c:v>
                </c:pt>
                <c:pt idx="3">
                  <c:v>Cultural and personal services </c:v>
                </c:pt>
                <c:pt idx="4">
                  <c:v>Public administration and defence  </c:v>
                </c:pt>
                <c:pt idx="5">
                  <c:v>Enterprise-services, real estate, finance and insurance</c:v>
                </c:pt>
                <c:pt idx="6">
                  <c:v>Commerce, information och communications</c:v>
                </c:pt>
                <c:pt idx="7">
                  <c:v>Energy and environment </c:v>
                </c:pt>
                <c:pt idx="8">
                  <c:v>Agriculture, forestry and fishing</c:v>
                </c:pt>
                <c:pt idx="9">
                  <c:v>Manufacturing and extraction</c:v>
                </c:pt>
                <c:pt idx="10">
                  <c:v>Transport and Storage</c:v>
                </c:pt>
                <c:pt idx="11">
                  <c:v>Construction </c:v>
                </c:pt>
              </c:strCache>
            </c:strRef>
          </c:cat>
          <c:val>
            <c:numRef>
              <c:f>tmp201121823352564AM0207I5!$Y$7:$AJ$7</c:f>
              <c:numCache>
                <c:formatCode>General</c:formatCode>
                <c:ptCount val="12"/>
                <c:pt idx="0" formatCode="0">
                  <c:v>80</c:v>
                </c:pt>
                <c:pt idx="1">
                  <c:v>69</c:v>
                </c:pt>
                <c:pt idx="2" formatCode="0">
                  <c:v>60</c:v>
                </c:pt>
                <c:pt idx="3">
                  <c:v>57</c:v>
                </c:pt>
                <c:pt idx="4" formatCode="0">
                  <c:v>56</c:v>
                </c:pt>
                <c:pt idx="5" formatCode="0">
                  <c:v>43</c:v>
                </c:pt>
                <c:pt idx="6">
                  <c:v>38</c:v>
                </c:pt>
                <c:pt idx="7" formatCode="0">
                  <c:v>27</c:v>
                </c:pt>
                <c:pt idx="8">
                  <c:v>19</c:v>
                </c:pt>
                <c:pt idx="9" formatCode="0">
                  <c:v>18</c:v>
                </c:pt>
                <c:pt idx="10" formatCode="0">
                  <c:v>17</c:v>
                </c:pt>
                <c:pt idx="11" formatCode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tmp201121823352564AM0207I5!$X$8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tmp201121823352564AM0207I5!$Y$6:$AJ$6</c:f>
              <c:strCache>
                <c:ptCount val="12"/>
                <c:pt idx="0">
                  <c:v>Healtcare </c:v>
                </c:pt>
                <c:pt idx="1">
                  <c:v>Education</c:v>
                </c:pt>
                <c:pt idx="2">
                  <c:v>Hotel and restaurant</c:v>
                </c:pt>
                <c:pt idx="3">
                  <c:v>Cultural and personal services </c:v>
                </c:pt>
                <c:pt idx="4">
                  <c:v>Public administration and defence  </c:v>
                </c:pt>
                <c:pt idx="5">
                  <c:v>Enterprise-services, real estate, finance and insurance</c:v>
                </c:pt>
                <c:pt idx="6">
                  <c:v>Commerce, information och communications</c:v>
                </c:pt>
                <c:pt idx="7">
                  <c:v>Energy and environment </c:v>
                </c:pt>
                <c:pt idx="8">
                  <c:v>Agriculture, forestry and fishing</c:v>
                </c:pt>
                <c:pt idx="9">
                  <c:v>Manufacturing and extraction</c:v>
                </c:pt>
                <c:pt idx="10">
                  <c:v>Transport and Storage</c:v>
                </c:pt>
                <c:pt idx="11">
                  <c:v>Construction </c:v>
                </c:pt>
              </c:strCache>
            </c:strRef>
          </c:cat>
          <c:val>
            <c:numRef>
              <c:f>tmp201121823352564AM0207I5!$Y$8:$AJ$8</c:f>
              <c:numCache>
                <c:formatCode>General</c:formatCode>
                <c:ptCount val="12"/>
                <c:pt idx="0" formatCode="0">
                  <c:v>20</c:v>
                </c:pt>
                <c:pt idx="1">
                  <c:v>31</c:v>
                </c:pt>
                <c:pt idx="2" formatCode="0">
                  <c:v>40</c:v>
                </c:pt>
                <c:pt idx="3">
                  <c:v>43</c:v>
                </c:pt>
                <c:pt idx="4" formatCode="0">
                  <c:v>44</c:v>
                </c:pt>
                <c:pt idx="5" formatCode="0">
                  <c:v>57</c:v>
                </c:pt>
                <c:pt idx="6">
                  <c:v>62</c:v>
                </c:pt>
                <c:pt idx="7" formatCode="0">
                  <c:v>73</c:v>
                </c:pt>
                <c:pt idx="8">
                  <c:v>81</c:v>
                </c:pt>
                <c:pt idx="9" formatCode="0">
                  <c:v>82</c:v>
                </c:pt>
                <c:pt idx="10">
                  <c:v>83</c:v>
                </c:pt>
                <c:pt idx="11" formatCode="0">
                  <c:v>94</c:v>
                </c:pt>
              </c:numCache>
            </c:numRef>
          </c:val>
        </c:ser>
        <c:axId val="91975680"/>
        <c:axId val="91977216"/>
      </c:barChart>
      <c:catAx>
        <c:axId val="91975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91977216"/>
        <c:crosses val="autoZero"/>
        <c:auto val="1"/>
        <c:lblAlgn val="ctr"/>
        <c:lblOffset val="100"/>
      </c:catAx>
      <c:valAx>
        <c:axId val="91977216"/>
        <c:scaling>
          <c:orientation val="minMax"/>
        </c:scaling>
        <c:axPos val="l"/>
        <c:majorGridlines/>
        <c:numFmt formatCode="0" sourceLinked="1"/>
        <c:tickLblPos val="nextTo"/>
        <c:crossAx val="91975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11555176039877"/>
          <c:y val="0.31222808128039786"/>
          <c:w val="0.14072903398330427"/>
          <c:h val="0.15700413741309613"/>
        </c:manualLayout>
      </c:layout>
      <c:txPr>
        <a:bodyPr/>
        <a:lstStyle/>
        <a:p>
          <a:pPr>
            <a:defRPr sz="1400" kern="800" baseline="0"/>
          </a:pPr>
          <a:endParaRPr lang="sv-SE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47BD7-991F-4CED-9A27-309256F96AF6}" type="datetimeFigureOut">
              <a:rPr lang="sv-SE" smtClean="0"/>
              <a:pPr/>
              <a:t>2012-10-17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91209-0A2D-44EA-8886-D6AC15D61483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99F9A-4015-491F-BC4C-5ED2B3A187B5}" type="datetimeFigureOut">
              <a:rPr lang="sv-SE" smtClean="0"/>
              <a:pPr/>
              <a:t>2012-10-17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B6AA4-8C08-477B-B431-85EC5D983BF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23657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D1F59-01F4-460B-A5E9-97A9675372C8}" type="slidenum">
              <a:rPr lang="sv-SE">
                <a:solidFill>
                  <a:prstClr val="black"/>
                </a:solidFill>
              </a:rPr>
              <a:pPr/>
              <a:t>1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92E88-8832-4724-A73F-5D630F364D53}" type="slidenum">
              <a:rPr lang="sv-SE" smtClean="0">
                <a:solidFill>
                  <a:prstClr val="black"/>
                </a:solidFill>
              </a:rPr>
              <a:pPr/>
              <a:t>10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903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92E88-8832-4724-A73F-5D630F364D53}" type="slidenum">
              <a:rPr lang="sv-SE" smtClean="0">
                <a:solidFill>
                  <a:prstClr val="black"/>
                </a:solidFill>
              </a:rPr>
              <a:pPr/>
              <a:t>11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905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D1F59-01F4-460B-A5E9-97A9675372C8}" type="slidenum">
              <a:rPr lang="sv-SE"/>
              <a:pPr/>
              <a:t>12</a:t>
            </a:fld>
            <a:endParaRPr lang="sv-SE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2E99F0-06D3-4490-AAC1-D0B89930C031}" type="slidenum">
              <a:rPr lang="sv-SE">
                <a:solidFill>
                  <a:prstClr val="black"/>
                </a:solidFill>
              </a:rPr>
              <a:pPr/>
              <a:t>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B6AA4-8C08-477B-B431-85EC5D983BF3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B6AA4-8C08-477B-B431-85EC5D983BF3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92E88-8832-4724-A73F-5D630F364D53}" type="slidenum">
              <a:rPr lang="sv-SE" smtClean="0">
                <a:solidFill>
                  <a:prstClr val="black"/>
                </a:solidFill>
              </a:rPr>
              <a:pPr/>
              <a:t>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81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D1F59-01F4-460B-A5E9-97A9675372C8}" type="slidenum">
              <a:rPr lang="sv-SE">
                <a:solidFill>
                  <a:prstClr val="black"/>
                </a:solidFill>
              </a:rPr>
              <a:pPr/>
              <a:t>6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D1F59-01F4-460B-A5E9-97A9675372C8}" type="slidenum">
              <a:rPr lang="sv-SE">
                <a:solidFill>
                  <a:prstClr val="black"/>
                </a:solidFill>
              </a:rPr>
              <a:pPr/>
              <a:t>7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D1F59-01F4-460B-A5E9-97A9675372C8}" type="slidenum">
              <a:rPr lang="sv-SE">
                <a:solidFill>
                  <a:prstClr val="black"/>
                </a:solidFill>
              </a:rPr>
              <a:pPr/>
              <a:t>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92E88-8832-4724-A73F-5D630F364D53}" type="slidenum">
              <a:rPr lang="sv-SE" smtClean="0">
                <a:solidFill>
                  <a:prstClr val="black"/>
                </a:solidFill>
              </a:rPr>
              <a:pPr/>
              <a:t>9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43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03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7167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D68-4C0E-4495-B34E-C8AA039D145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948E-0A18-4CD6-B300-AE533014536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6437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D68-4C0E-4495-B34E-C8AA039D145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948E-0A18-4CD6-B300-AE533014536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8328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D68-4C0E-4495-B34E-C8AA039D145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948E-0A18-4CD6-B300-AE533014536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7210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D68-4C0E-4495-B34E-C8AA039D145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948E-0A18-4CD6-B300-AE533014536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2641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D68-4C0E-4495-B34E-C8AA039D145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948E-0A18-4CD6-B300-AE533014536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6645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D68-4C0E-4495-B34E-C8AA039D145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948E-0A18-4CD6-B300-AE533014536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5905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D68-4C0E-4495-B34E-C8AA039D145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948E-0A18-4CD6-B300-AE533014536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6525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D68-4C0E-4495-B34E-C8AA039D145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948E-0A18-4CD6-B300-AE533014536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6292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D68-4C0E-4495-B34E-C8AA039D145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948E-0A18-4CD6-B300-AE533014536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2762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D68-4C0E-4495-B34E-C8AA039D145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948E-0A18-4CD6-B300-AE533014536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21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7585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D68-4C0E-4495-B34E-C8AA039D145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948E-0A18-4CD6-B300-AE533014536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594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28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21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4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139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421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754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86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05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605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694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783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566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752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846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233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199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227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728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09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679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475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349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042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027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604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995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362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890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439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91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1408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250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5147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9656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334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2375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515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3420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443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6936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28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7773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7604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3882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3224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95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9843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6130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055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7676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2299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70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3809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5793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1930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8816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6612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7963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5350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4944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470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8388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05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5885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938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4675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4215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3018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6823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104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8830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5353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245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87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5125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2630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4051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3308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5742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909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9346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8921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698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9593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D68-4C0E-4495-B34E-C8AA039D145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948E-0A18-4CD6-B300-AE533014536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90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3080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D68-4C0E-4495-B34E-C8AA039D145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948E-0A18-4CD6-B300-AE533014536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0343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D68-4C0E-4495-B34E-C8AA039D145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948E-0A18-4CD6-B300-AE533014536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6509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D68-4C0E-4495-B34E-C8AA039D145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948E-0A18-4CD6-B300-AE533014536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6202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D68-4C0E-4495-B34E-C8AA039D145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948E-0A18-4CD6-B300-AE533014536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3572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D68-4C0E-4495-B34E-C8AA039D145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948E-0A18-4CD6-B300-AE533014536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0542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D68-4C0E-4495-B34E-C8AA039D145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948E-0A18-4CD6-B300-AE533014536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6391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D68-4C0E-4495-B34E-C8AA039D145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948E-0A18-4CD6-B300-AE533014536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5855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D68-4C0E-4495-B34E-C8AA039D145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948E-0A18-4CD6-B300-AE533014536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5755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D68-4C0E-4495-B34E-C8AA039D145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948E-0A18-4CD6-B300-AE533014536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7376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2D68-4C0E-4495-B34E-C8AA039D145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948E-0A18-4CD6-B300-AE533014536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50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01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12D68-4C0E-4495-B34E-C8AA039D145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3948E-0A18-4CD6-B300-AE533014536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07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97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98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63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81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86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65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5439-4AC1-4E79-A292-B90D777E3DDC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D64F0-A223-4E0F-8DFF-0B0F0043BA98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03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12D68-4C0E-4495-B34E-C8AA039D1453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2012-10-17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3948E-0A18-4CD6-B300-AE5330145369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62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ohanna.engstrom@umea.s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9.xml"/><Relationship Id="rId6" Type="http://schemas.openxmlformats.org/officeDocument/2006/relationships/hyperlink" Target="http://www.umearegionen.se/normstorm" TargetMode="External"/><Relationship Id="rId5" Type="http://schemas.openxmlformats.org/officeDocument/2006/relationships/image" Target="../media/image16.jpeg"/><Relationship Id="rId4" Type="http://schemas.openxmlformats.org/officeDocument/2006/relationships/hyperlink" Target="mailto:emma.moller@nordmaling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mmmol\Dropbox\Normstorm\Kommunikation\Loggor\prickkarta.j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758770"/>
            <a:ext cx="5112568" cy="492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3746500" y="485775"/>
            <a:ext cx="4873625" cy="7524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sv-SE" sz="5300" b="1" dirty="0" smtClean="0">
                <a:solidFill>
                  <a:srgbClr val="CC0066"/>
                </a:solidFill>
              </a:rPr>
              <a:t/>
            </a:r>
            <a:br>
              <a:rPr lang="sv-SE" sz="5300" b="1" dirty="0" smtClean="0">
                <a:solidFill>
                  <a:srgbClr val="CC0066"/>
                </a:solidFill>
              </a:rPr>
            </a:br>
            <a:r>
              <a:rPr lang="sv-SE" sz="5300" dirty="0" smtClean="0">
                <a:latin typeface="Cambria" pitchFamily="18" charset="0"/>
              </a:rPr>
              <a:t>Normstorm </a:t>
            </a:r>
            <a:br>
              <a:rPr lang="sv-SE" sz="5300" dirty="0" smtClean="0">
                <a:latin typeface="Cambria" pitchFamily="18" charset="0"/>
              </a:rPr>
            </a:br>
            <a:r>
              <a:rPr lang="sv-SE" sz="3600" dirty="0" smtClean="0">
                <a:latin typeface="Cambria" pitchFamily="18" charset="0"/>
              </a:rPr>
              <a:t>A gender equality project with focus on </a:t>
            </a:r>
            <a:br>
              <a:rPr lang="sv-SE" sz="3600" dirty="0" smtClean="0">
                <a:latin typeface="Cambria" pitchFamily="18" charset="0"/>
              </a:rPr>
            </a:br>
            <a:r>
              <a:rPr lang="sv-SE" sz="3600" dirty="0" smtClean="0">
                <a:latin typeface="Cambria" pitchFamily="18" charset="0"/>
              </a:rPr>
              <a:t>labor market in the Umeå region</a:t>
            </a:r>
            <a:r>
              <a:rPr lang="sv-SE" sz="4000" dirty="0" smtClean="0">
                <a:solidFill>
                  <a:srgbClr val="CC0066"/>
                </a:solidFill>
                <a:latin typeface="Cambria" pitchFamily="18" charset="0"/>
              </a:rPr>
              <a:t/>
            </a:r>
            <a:br>
              <a:rPr lang="sv-SE" sz="4000" dirty="0" smtClean="0">
                <a:solidFill>
                  <a:srgbClr val="CC0066"/>
                </a:solidFill>
                <a:latin typeface="Cambria" pitchFamily="18" charset="0"/>
              </a:rPr>
            </a:br>
            <a:r>
              <a:rPr lang="sv-SE" sz="2200" dirty="0" smtClean="0">
                <a:solidFill>
                  <a:srgbClr val="CC0066"/>
                </a:solidFill>
                <a:latin typeface="+mn-lt"/>
              </a:rPr>
              <a:t/>
            </a:r>
            <a:br>
              <a:rPr lang="sv-SE" sz="2200" dirty="0" smtClean="0">
                <a:solidFill>
                  <a:srgbClr val="CC0066"/>
                </a:solidFill>
                <a:latin typeface="+mn-lt"/>
              </a:rPr>
            </a:br>
            <a:endParaRPr lang="sv-SE" sz="2200" i="1" dirty="0">
              <a:solidFill>
                <a:srgbClr val="CC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2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>
                <a:latin typeface="Cambria" pitchFamily="18" charset="0"/>
              </a:rPr>
              <a:t>Web-based course in gender equality</a:t>
            </a:r>
            <a:endParaRPr lang="sv-SE" sz="3200" dirty="0">
              <a:latin typeface="Cambria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5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sv-SE" sz="1800" b="1" dirty="0" smtClean="0">
                <a:latin typeface="Cambria" pitchFamily="18" charset="0"/>
                <a:ea typeface="Calibri"/>
                <a:cs typeface="Times New Roman"/>
              </a:rPr>
              <a:t>Content in knowledge: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v-SE" sz="1800" i="1" dirty="0" smtClean="0">
                <a:latin typeface="Cambria" pitchFamily="18" charset="0"/>
                <a:ea typeface="Calibri"/>
                <a:cs typeface="Times New Roman"/>
              </a:rPr>
              <a:t>Reception</a:t>
            </a:r>
            <a:r>
              <a:rPr lang="sv-SE" sz="1800" dirty="0" smtClean="0">
                <a:latin typeface="Cambria" pitchFamily="18" charset="0"/>
                <a:ea typeface="Calibri"/>
                <a:cs typeface="Times New Roman"/>
              </a:rPr>
              <a:t>: </a:t>
            </a:r>
            <a:r>
              <a:rPr lang="sv-SE" sz="1700" dirty="0" smtClean="0">
                <a:latin typeface="Cambria" pitchFamily="18" charset="0"/>
                <a:ea typeface="Calibri"/>
                <a:cs typeface="Times New Roman"/>
              </a:rPr>
              <a:t>Basic knowledge of gender equality , the swedish  anti-discrimination law, 	   information about the national political </a:t>
            </a:r>
            <a:r>
              <a:rPr lang="sv-SE" sz="1700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goals in gender equality, gender in media 	   and communication.</a:t>
            </a:r>
            <a:endParaRPr lang="sv-SE" sz="1700" dirty="0" smtClean="0">
              <a:latin typeface="Cambria" pitchFamily="18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sv-SE" sz="1100" i="1" dirty="0" smtClean="0">
              <a:latin typeface="Cambria" pitchFamily="18" charset="0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sv-SE" sz="1800" i="1" dirty="0" smtClean="0">
                <a:latin typeface="Cambria" pitchFamily="18" charset="0"/>
                <a:ea typeface="Calibri"/>
                <a:cs typeface="Times New Roman"/>
              </a:rPr>
              <a:t>Breakroom</a:t>
            </a:r>
            <a:r>
              <a:rPr lang="sv-SE" sz="1800" dirty="0" smtClean="0">
                <a:latin typeface="Cambria" pitchFamily="18" charset="0"/>
                <a:ea typeface="Calibri"/>
                <a:cs typeface="Times New Roman"/>
              </a:rPr>
              <a:t>: </a:t>
            </a:r>
            <a:r>
              <a:rPr lang="sv-SE" sz="1700" dirty="0" smtClean="0">
                <a:latin typeface="Cambria" pitchFamily="18" charset="0"/>
                <a:ea typeface="Calibri"/>
                <a:cs typeface="Times New Roman"/>
              </a:rPr>
              <a:t>Discrimination, harassment and jargon in the workplace.</a:t>
            </a:r>
            <a:endParaRPr lang="sv-SE" sz="1800" dirty="0" smtClean="0">
              <a:latin typeface="Cambria" pitchFamily="18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sv-SE" sz="1100" i="1" dirty="0" smtClean="0">
              <a:latin typeface="Cambria" pitchFamily="18" charset="0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sv-SE" sz="1800" i="1" dirty="0" smtClean="0">
                <a:latin typeface="Cambria" pitchFamily="18" charset="0"/>
                <a:ea typeface="Calibri"/>
                <a:cs typeface="Times New Roman"/>
              </a:rPr>
              <a:t>Recruitmentroom</a:t>
            </a:r>
            <a:r>
              <a:rPr lang="sv-SE" sz="1800" dirty="0" smtClean="0">
                <a:latin typeface="Cambria" pitchFamily="18" charset="0"/>
                <a:ea typeface="Calibri"/>
                <a:cs typeface="Times New Roman"/>
              </a:rPr>
              <a:t>: </a:t>
            </a:r>
            <a:r>
              <a:rPr lang="sv-SE" sz="1700" dirty="0" smtClean="0">
                <a:solidFill>
                  <a:prstClr val="black"/>
                </a:solidFill>
                <a:latin typeface="Cambria" pitchFamily="18" charset="0"/>
              </a:rPr>
              <a:t>Norm- critical recruitment strategies. </a:t>
            </a:r>
            <a:r>
              <a:rPr lang="sv-SE" sz="1700" dirty="0" smtClean="0">
                <a:latin typeface="Cambria" pitchFamily="18" charset="0"/>
                <a:cs typeface="Times New Roman"/>
              </a:rPr>
              <a:t>Information about the local labour 	  market in a gender perspective. </a:t>
            </a:r>
            <a:endParaRPr lang="sv-SE" sz="1800" dirty="0" smtClean="0">
              <a:latin typeface="Cambria" pitchFamily="18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sv-SE" sz="1100" i="1" dirty="0" smtClean="0">
              <a:latin typeface="Cambria" pitchFamily="18" charset="0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sv-SE" sz="1800" i="1" dirty="0" smtClean="0">
                <a:latin typeface="Cambria" pitchFamily="18" charset="0"/>
                <a:ea typeface="Calibri"/>
                <a:cs typeface="Times New Roman"/>
              </a:rPr>
              <a:t>Conferenceroom</a:t>
            </a:r>
            <a:r>
              <a:rPr lang="sv-SE" sz="1800" dirty="0" smtClean="0">
                <a:latin typeface="Cambria" pitchFamily="18" charset="0"/>
                <a:ea typeface="Calibri"/>
                <a:cs typeface="Times New Roman"/>
              </a:rPr>
              <a:t>: </a:t>
            </a:r>
            <a:r>
              <a:rPr lang="sv-SE" sz="1700" dirty="0" smtClean="0">
                <a:latin typeface="Cambria" pitchFamily="18" charset="0"/>
                <a:ea typeface="Calibri"/>
                <a:cs typeface="Times New Roman"/>
              </a:rPr>
              <a:t>Dominant  behaviour in the workplace, Working with gender equality with 	  focus on external contacts/clients/citizents.</a:t>
            </a:r>
            <a:endParaRPr lang="sv-SE" sz="1800" dirty="0" smtClean="0">
              <a:latin typeface="Cambria" pitchFamily="18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sv-SE" sz="1800" dirty="0">
              <a:latin typeface="Cambria" pitchFamily="18" charset="0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sv-SE" sz="1800" b="1" dirty="0" smtClean="0">
                <a:latin typeface="Cambria" pitchFamily="18" charset="0"/>
                <a:ea typeface="Calibri"/>
                <a:cs typeface="Times New Roman"/>
              </a:rPr>
              <a:t>All rooms includes:</a:t>
            </a:r>
            <a:r>
              <a:rPr lang="sv-SE" sz="1800" dirty="0" smtClean="0">
                <a:latin typeface="Cambria" pitchFamily="18" charset="0"/>
                <a:ea typeface="Calibri"/>
                <a:cs typeface="Times New Roman"/>
              </a:rPr>
              <a:t>	</a:t>
            </a:r>
          </a:p>
          <a:p>
            <a:pPr marL="0" indent="0">
              <a:buNone/>
            </a:pPr>
            <a:r>
              <a:rPr lang="sv-SE" sz="1800" dirty="0" smtClean="0">
                <a:latin typeface="Cambria" pitchFamily="18" charset="0"/>
                <a:ea typeface="Calibri"/>
                <a:cs typeface="Times New Roman"/>
              </a:rPr>
              <a:t>Case/Questions/Scenarios</a:t>
            </a:r>
          </a:p>
          <a:p>
            <a:pPr marL="0" indent="0">
              <a:buNone/>
            </a:pPr>
            <a:r>
              <a:rPr lang="sv-SE" sz="1800" dirty="0" smtClean="0">
                <a:latin typeface="Cambria" pitchFamily="18" charset="0"/>
                <a:ea typeface="Calibri"/>
                <a:cs typeface="Times New Roman"/>
              </a:rPr>
              <a:t>Method/Tools for working with gender</a:t>
            </a:r>
          </a:p>
          <a:p>
            <a:pPr marL="0" indent="0">
              <a:buNone/>
            </a:pPr>
            <a:r>
              <a:rPr lang="sv-SE" sz="1800" dirty="0" smtClean="0">
                <a:latin typeface="Cambria" pitchFamily="18" charset="0"/>
                <a:ea typeface="Calibri"/>
                <a:cs typeface="Times New Roman"/>
              </a:rPr>
              <a:t>Incentives to work with gender</a:t>
            </a:r>
          </a:p>
          <a:p>
            <a:pPr marL="0" indent="0">
              <a:buNone/>
            </a:pPr>
            <a:r>
              <a:rPr lang="sv-SE" sz="1800" dirty="0" smtClean="0">
                <a:latin typeface="Cambria" pitchFamily="18" charset="0"/>
                <a:ea typeface="Calibri"/>
                <a:cs typeface="Times New Roman"/>
              </a:rPr>
              <a:t>Best practice or local examples</a:t>
            </a:r>
          </a:p>
          <a:p>
            <a:pPr marL="0" indent="0">
              <a:buNone/>
            </a:pPr>
            <a:endParaRPr lang="sv-SE" sz="1800" dirty="0" smtClean="0">
              <a:latin typeface="+mj-lt"/>
              <a:ea typeface="Calibri"/>
              <a:cs typeface="Times New Roman"/>
            </a:endParaRPr>
          </a:p>
          <a:p>
            <a:pPr marL="0" indent="0">
              <a:buNone/>
            </a:pPr>
            <a:endParaRPr lang="sv-SE" sz="1800" dirty="0" smtClean="0">
              <a:latin typeface="+mj-lt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sv-SE" sz="1800" dirty="0">
                <a:latin typeface="+mj-lt"/>
                <a:ea typeface="Calibri"/>
                <a:cs typeface="Times New Roman"/>
              </a:rPr>
              <a:t>	</a:t>
            </a:r>
            <a:r>
              <a:rPr lang="sv-SE" sz="1800" dirty="0" smtClean="0">
                <a:latin typeface="+mj-lt"/>
                <a:ea typeface="Calibri"/>
                <a:cs typeface="Times New Roman"/>
              </a:rPr>
              <a:t>			</a:t>
            </a:r>
            <a:endParaRPr lang="sv-SE" sz="1800" dirty="0">
              <a:latin typeface="+mj-lt"/>
            </a:endParaRPr>
          </a:p>
        </p:txBody>
      </p:sp>
      <p:pic>
        <p:nvPicPr>
          <p:cNvPr id="7" name="Picture 6" descr="fikarum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137504"/>
            <a:ext cx="3802351" cy="243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3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98" t="6923" r="5343" b="9688"/>
          <a:stretch/>
        </p:blipFill>
        <p:spPr bwMode="auto">
          <a:xfrm>
            <a:off x="539552" y="1268760"/>
            <a:ext cx="3455582" cy="259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>
                <a:latin typeface="Cambria" pitchFamily="18" charset="0"/>
              </a:rPr>
              <a:t>Web-based course in gender equality</a:t>
            </a:r>
            <a:endParaRPr lang="sv-SE" sz="3200" dirty="0">
              <a:latin typeface="Cambr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716" y="4000345"/>
            <a:ext cx="3095253" cy="247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1331640" y="1329735"/>
            <a:ext cx="7355160" cy="346741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2000" b="1" dirty="0" smtClean="0">
                <a:solidFill>
                  <a:prstClr val="black"/>
                </a:solidFill>
              </a:rPr>
              <a:t>			</a:t>
            </a:r>
            <a:endParaRPr lang="sv-SE" sz="16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sv-SE" sz="1600" dirty="0">
              <a:solidFill>
                <a:prstClr val="black"/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sv-SE" b="1" dirty="0"/>
          </a:p>
        </p:txBody>
      </p:sp>
      <p:sp>
        <p:nvSpPr>
          <p:cNvPr id="7" name="textruta 6"/>
          <p:cNvSpPr txBox="1"/>
          <p:nvPr/>
        </p:nvSpPr>
        <p:spPr>
          <a:xfrm>
            <a:off x="4211960" y="1268760"/>
            <a:ext cx="4320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6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r>
              <a:rPr lang="sv-SE" dirty="0" smtClean="0">
                <a:solidFill>
                  <a:prstClr val="black"/>
                </a:solidFill>
                <a:latin typeface="Cambria" pitchFamily="18" charset="0"/>
              </a:rPr>
              <a:t>A local theatregroup from Umeå, Profilteatern, have produced films that demonstrates situations with diskussions about gender issues in a workplace. </a:t>
            </a:r>
          </a:p>
          <a:p>
            <a:pPr algn="just"/>
            <a:endParaRPr lang="sv-SE" dirty="0" smtClean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sv-SE" dirty="0" smtClean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r>
              <a:rPr lang="sv-SE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Several local employers from the Umeå region are featured as good examples of workplaces that have started working with gender equality.</a:t>
            </a:r>
            <a:endParaRPr lang="sv-SE" dirty="0" smtClean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sv-SE" dirty="0" smtClean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sv-SE" dirty="0">
              <a:solidFill>
                <a:prstClr val="black"/>
              </a:solidFill>
              <a:latin typeface="Cambria" pitchFamily="18" charset="0"/>
            </a:endParaRPr>
          </a:p>
          <a:p>
            <a:r>
              <a:rPr lang="sv-SE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All </a:t>
            </a:r>
            <a:r>
              <a:rPr lang="sv-SE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 the information presented in the web-based education will also be avaliable on the Umeå region website in the form of material you can download or print out.  </a:t>
            </a:r>
          </a:p>
          <a:p>
            <a:endParaRPr lang="sv-SE" sz="1600" dirty="0"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6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3746500" y="485775"/>
            <a:ext cx="4873625" cy="7524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v-SE" sz="4000" dirty="0" smtClean="0">
                <a:solidFill>
                  <a:srgbClr val="CC0066"/>
                </a:solidFill>
              </a:rPr>
              <a:t>Contact</a:t>
            </a:r>
            <a:endParaRPr lang="sv-SE" sz="2800" i="1" dirty="0">
              <a:solidFill>
                <a:srgbClr val="CC0066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1004603" y="1890867"/>
            <a:ext cx="316835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sv-SE" dirty="0"/>
              <a:t>Johanna Engström</a:t>
            </a:r>
          </a:p>
          <a:p>
            <a:pPr algn="ctr">
              <a:buFontTx/>
              <a:buNone/>
            </a:pPr>
            <a:r>
              <a:rPr lang="sv-SE" dirty="0">
                <a:hlinkClick r:id="rId3"/>
              </a:rPr>
              <a:t>johanna.engstrom@umea.se</a:t>
            </a:r>
            <a:endParaRPr lang="sv-SE" dirty="0"/>
          </a:p>
          <a:p>
            <a:pPr algn="ctr">
              <a:buFontTx/>
              <a:buNone/>
            </a:pPr>
            <a:r>
              <a:rPr lang="sv-SE" dirty="0"/>
              <a:t>070-600 93 44</a:t>
            </a:r>
          </a:p>
          <a:p>
            <a:pPr algn="ctr">
              <a:buFontTx/>
              <a:buNone/>
            </a:pPr>
            <a:endParaRPr lang="sv-SE" dirty="0"/>
          </a:p>
          <a:p>
            <a:pPr algn="ctr">
              <a:buFontTx/>
              <a:buNone/>
            </a:pPr>
            <a:r>
              <a:rPr lang="sv-SE" dirty="0"/>
              <a:t>Emma Möller</a:t>
            </a:r>
          </a:p>
          <a:p>
            <a:pPr algn="ctr">
              <a:buFontTx/>
              <a:buNone/>
            </a:pPr>
            <a:r>
              <a:rPr lang="sv-SE" dirty="0">
                <a:hlinkClick r:id="rId4"/>
              </a:rPr>
              <a:t>emma.moller@nordmaling.se</a:t>
            </a:r>
            <a:endParaRPr lang="sv-SE" dirty="0"/>
          </a:p>
          <a:p>
            <a:pPr algn="ctr">
              <a:buFontTx/>
              <a:buNone/>
            </a:pPr>
            <a:r>
              <a:rPr lang="sv-SE" dirty="0"/>
              <a:t>070-270 62 66</a:t>
            </a:r>
          </a:p>
          <a:p>
            <a:pPr algn="ctr">
              <a:buFontTx/>
              <a:buNone/>
            </a:pPr>
            <a:r>
              <a:rPr lang="sv-SE" dirty="0"/>
              <a:t/>
            </a:r>
            <a:br>
              <a:rPr lang="sv-SE" dirty="0"/>
            </a:br>
            <a:endParaRPr lang="sv-SE" sz="1200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56" y="2569019"/>
            <a:ext cx="4612715" cy="3629677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716571" y="522920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hlinkClick r:id="rId6"/>
              </a:rPr>
              <a:t>www.umearegionen.se/normstorm</a:t>
            </a:r>
            <a:endParaRPr lang="sv-SE" dirty="0" smtClean="0"/>
          </a:p>
          <a:p>
            <a:endParaRPr lang="sv-SE" dirty="0"/>
          </a:p>
          <a:p>
            <a:pPr algn="ctr"/>
            <a:r>
              <a:rPr lang="sv-SE" dirty="0" smtClean="0"/>
              <a:t>Vi har även en </a:t>
            </a:r>
            <a:r>
              <a:rPr lang="sv-SE" dirty="0" err="1" smtClean="0"/>
              <a:t>facebooksida</a:t>
            </a:r>
            <a:r>
              <a:rPr lang="sv-SE" dirty="0" smtClean="0"/>
              <a:t>!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131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6" name="Picture 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556792"/>
            <a:ext cx="49847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155" name="Object 10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9274238"/>
              </p:ext>
            </p:extLst>
          </p:nvPr>
        </p:nvGraphicFramePr>
        <p:xfrm>
          <a:off x="6378575" y="4487069"/>
          <a:ext cx="2746375" cy="2573337"/>
        </p:xfrm>
        <a:graphic>
          <a:graphicData uri="http://schemas.openxmlformats.org/presentationml/2006/ole">
            <p:oleObj spid="_x0000_s1046" name="Image" r:id="rId5" imgW="6666667" imgH="6247619" progId="">
              <p:embed/>
            </p:oleObj>
          </a:graphicData>
        </a:graphic>
      </p:graphicFrame>
      <p:sp>
        <p:nvSpPr>
          <p:cNvPr id="2067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sv-SE" sz="4800" dirty="0">
              <a:solidFill>
                <a:srgbClr val="CC0066"/>
              </a:solidFill>
              <a:latin typeface="Cambria" pitchFamily="18" charset="0"/>
            </a:endParaRPr>
          </a:p>
        </p:txBody>
      </p:sp>
      <p:graphicFrame>
        <p:nvGraphicFramePr>
          <p:cNvPr id="2077" name="Object 29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533388236"/>
              </p:ext>
            </p:extLst>
          </p:nvPr>
        </p:nvGraphicFramePr>
        <p:xfrm>
          <a:off x="7097713" y="14442"/>
          <a:ext cx="1979613" cy="1236662"/>
        </p:xfrm>
        <a:graphic>
          <a:graphicData uri="http://schemas.openxmlformats.org/presentationml/2006/ole">
            <p:oleObj spid="_x0000_s1047" name="Image" r:id="rId6" imgW="2641270" imgH="1650794" progId="">
              <p:embed/>
            </p:oleObj>
          </a:graphicData>
        </a:graphic>
      </p:graphicFrame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519113" y="3881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126" name="Rectangle 78"/>
          <p:cNvSpPr>
            <a:spLocks noChangeArrowheads="1"/>
          </p:cNvSpPr>
          <p:nvPr/>
        </p:nvSpPr>
        <p:spPr bwMode="auto">
          <a:xfrm>
            <a:off x="8259763" y="59436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129" name="Rectangle 81"/>
          <p:cNvSpPr>
            <a:spLocks noChangeArrowheads="1"/>
          </p:cNvSpPr>
          <p:nvPr/>
        </p:nvSpPr>
        <p:spPr bwMode="auto">
          <a:xfrm>
            <a:off x="7410450" y="5773738"/>
            <a:ext cx="2647950" cy="217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145" name="Oval 97"/>
          <p:cNvSpPr>
            <a:spLocks noChangeArrowheads="1"/>
          </p:cNvSpPr>
          <p:nvPr/>
        </p:nvSpPr>
        <p:spPr bwMode="auto">
          <a:xfrm>
            <a:off x="7381875" y="3465513"/>
            <a:ext cx="471488" cy="4572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703263" y="836712"/>
            <a:ext cx="795337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sv-SE" sz="2800" dirty="0" err="1" smtClean="0">
                <a:latin typeface="Cambria" pitchFamily="18" charset="0"/>
              </a:rPr>
              <a:t>Six</a:t>
            </a:r>
            <a:r>
              <a:rPr lang="sv-SE" sz="2800" dirty="0" smtClean="0">
                <a:latin typeface="Cambria" pitchFamily="18" charset="0"/>
              </a:rPr>
              <a:t> </a:t>
            </a:r>
            <a:r>
              <a:rPr lang="sv-SE" sz="2800" dirty="0" err="1" smtClean="0">
                <a:latin typeface="Cambria" pitchFamily="18" charset="0"/>
              </a:rPr>
              <a:t>municipalities</a:t>
            </a:r>
            <a:r>
              <a:rPr lang="sv-SE" sz="2800" dirty="0" smtClean="0">
                <a:latin typeface="Cambria" pitchFamily="18" charset="0"/>
              </a:rPr>
              <a:t> in </a:t>
            </a:r>
            <a:r>
              <a:rPr lang="sv-SE" sz="2800" dirty="0" err="1" smtClean="0">
                <a:latin typeface="Cambria" pitchFamily="18" charset="0"/>
              </a:rPr>
              <a:t>collaboration</a:t>
            </a:r>
            <a:r>
              <a:rPr lang="sv-SE" sz="2800" dirty="0" smtClean="0">
                <a:latin typeface="Cambria" pitchFamily="18" charset="0"/>
              </a:rPr>
              <a:t>  </a:t>
            </a:r>
            <a:r>
              <a:rPr lang="sv-SE" sz="2800" dirty="0" err="1" smtClean="0">
                <a:latin typeface="Cambria" pitchFamily="18" charset="0"/>
              </a:rPr>
              <a:t>since</a:t>
            </a:r>
            <a:r>
              <a:rPr lang="sv-SE" sz="2800" dirty="0" smtClean="0">
                <a:latin typeface="Cambria" pitchFamily="18" charset="0"/>
              </a:rPr>
              <a:t> 1993</a:t>
            </a:r>
            <a:r>
              <a:rPr lang="sv-SE" sz="2000" dirty="0" smtClean="0">
                <a:latin typeface="Cambria" pitchFamily="18" charset="0"/>
              </a:rPr>
              <a:t> </a:t>
            </a:r>
            <a:r>
              <a:rPr lang="sv-SE" sz="2400" b="1" dirty="0">
                <a:solidFill>
                  <a:srgbClr val="CC0066"/>
                </a:solidFill>
                <a:latin typeface="Cambria" pitchFamily="18" charset="0"/>
              </a:rPr>
              <a:t/>
            </a:r>
            <a:br>
              <a:rPr lang="sv-SE" sz="2400" b="1" dirty="0">
                <a:solidFill>
                  <a:srgbClr val="CC0066"/>
                </a:solidFill>
                <a:latin typeface="Cambria" pitchFamily="18" charset="0"/>
              </a:rPr>
            </a:br>
            <a:endParaRPr lang="sv-SE" sz="2400" b="1" dirty="0">
              <a:solidFill>
                <a:srgbClr val="CC0066"/>
              </a:solidFill>
              <a:latin typeface="Cambria" pitchFamily="18" charset="0"/>
            </a:endParaRPr>
          </a:p>
          <a:p>
            <a:pPr eaLnBrk="0" hangingPunct="0">
              <a:buFontTx/>
              <a:buChar char="•"/>
            </a:pPr>
            <a:r>
              <a:rPr lang="sv-SE" sz="2400" dirty="0">
                <a:solidFill>
                  <a:prstClr val="black"/>
                </a:solidFill>
                <a:latin typeface="Cambria" pitchFamily="18" charset="0"/>
              </a:rPr>
              <a:t> Bjurholm</a:t>
            </a:r>
          </a:p>
          <a:p>
            <a:pPr eaLnBrk="0" hangingPunct="0">
              <a:buFontTx/>
              <a:buChar char="•"/>
            </a:pPr>
            <a:r>
              <a:rPr lang="sv-SE" sz="2400" dirty="0">
                <a:solidFill>
                  <a:prstClr val="black"/>
                </a:solidFill>
                <a:latin typeface="Cambria" pitchFamily="18" charset="0"/>
              </a:rPr>
              <a:t> Nordmaling</a:t>
            </a:r>
          </a:p>
          <a:p>
            <a:pPr eaLnBrk="0" hangingPunct="0">
              <a:buFontTx/>
              <a:buChar char="•"/>
            </a:pPr>
            <a:r>
              <a:rPr lang="sv-SE" sz="2400" dirty="0">
                <a:solidFill>
                  <a:prstClr val="black"/>
                </a:solidFill>
                <a:latin typeface="Cambria" pitchFamily="18" charset="0"/>
              </a:rPr>
              <a:t> Robertsfors</a:t>
            </a:r>
          </a:p>
          <a:p>
            <a:pPr eaLnBrk="0" hangingPunct="0">
              <a:buFontTx/>
              <a:buChar char="•"/>
            </a:pPr>
            <a:r>
              <a:rPr lang="sv-SE" sz="2400" dirty="0">
                <a:solidFill>
                  <a:prstClr val="black"/>
                </a:solidFill>
                <a:latin typeface="Cambria" pitchFamily="18" charset="0"/>
              </a:rPr>
              <a:t> Umeå</a:t>
            </a:r>
          </a:p>
          <a:p>
            <a:pPr eaLnBrk="0" hangingPunct="0">
              <a:buFontTx/>
              <a:buChar char="•"/>
            </a:pPr>
            <a:r>
              <a:rPr lang="sv-SE" sz="2400" dirty="0">
                <a:solidFill>
                  <a:prstClr val="black"/>
                </a:solidFill>
                <a:latin typeface="Cambria" pitchFamily="18" charset="0"/>
              </a:rPr>
              <a:t> Vindeln</a:t>
            </a:r>
          </a:p>
          <a:p>
            <a:pPr eaLnBrk="0" hangingPunct="0">
              <a:buFontTx/>
              <a:buChar char="•"/>
            </a:pPr>
            <a:r>
              <a:rPr lang="sv-SE" sz="2400" dirty="0">
                <a:solidFill>
                  <a:prstClr val="black"/>
                </a:solidFill>
                <a:latin typeface="Cambria" pitchFamily="18" charset="0"/>
              </a:rPr>
              <a:t> Vännäs</a:t>
            </a:r>
          </a:p>
        </p:txBody>
      </p:sp>
      <p:sp>
        <p:nvSpPr>
          <p:cNvPr id="2169" name="Line 121"/>
          <p:cNvSpPr>
            <a:spLocks noChangeShapeType="1"/>
          </p:cNvSpPr>
          <p:nvPr/>
        </p:nvSpPr>
        <p:spPr bwMode="auto">
          <a:xfrm flipH="1" flipV="1">
            <a:off x="5330825" y="3754438"/>
            <a:ext cx="695325" cy="228600"/>
          </a:xfrm>
          <a:prstGeom prst="line">
            <a:avLst/>
          </a:prstGeom>
          <a:noFill/>
          <a:ln w="19050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170" name="Oval 122"/>
          <p:cNvSpPr>
            <a:spLocks noChangeArrowheads="1"/>
          </p:cNvSpPr>
          <p:nvPr/>
        </p:nvSpPr>
        <p:spPr bwMode="auto">
          <a:xfrm>
            <a:off x="6027738" y="3856038"/>
            <a:ext cx="434975" cy="428625"/>
          </a:xfrm>
          <a:prstGeom prst="ellipse">
            <a:avLst/>
          </a:prstGeom>
          <a:noFill/>
          <a:ln w="22225" algn="ctr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2178" name="Line 130"/>
          <p:cNvSpPr>
            <a:spLocks noChangeShapeType="1"/>
          </p:cNvSpPr>
          <p:nvPr/>
        </p:nvSpPr>
        <p:spPr bwMode="auto">
          <a:xfrm flipH="1" flipV="1">
            <a:off x="6443663" y="4189413"/>
            <a:ext cx="1308100" cy="892175"/>
          </a:xfrm>
          <a:prstGeom prst="line">
            <a:avLst/>
          </a:prstGeom>
          <a:noFill/>
          <a:ln w="19050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8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Cambria" pitchFamily="18" charset="0"/>
              </a:rPr>
              <a:t>The Umeå region and </a:t>
            </a:r>
            <a:r>
              <a:rPr lang="sv-SE" sz="2800" dirty="0" smtClean="0">
                <a:latin typeface="Cambria" pitchFamily="18" charset="0"/>
              </a:rPr>
              <a:t>gender </a:t>
            </a:r>
            <a:r>
              <a:rPr lang="sv-SE" sz="2800" dirty="0">
                <a:latin typeface="Cambria" pitchFamily="18" charset="0"/>
              </a:rPr>
              <a:t>equality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sv-SE" sz="2000" dirty="0" smtClean="0">
                <a:solidFill>
                  <a:prstClr val="black"/>
                </a:solidFill>
                <a:latin typeface="Cambria" pitchFamily="18" charset="0"/>
              </a:rPr>
              <a:t>The Umeå region consist of regional </a:t>
            </a:r>
            <a:r>
              <a:rPr lang="sv-SE" sz="2000" dirty="0">
                <a:solidFill>
                  <a:prstClr val="black"/>
                </a:solidFill>
                <a:latin typeface="Cambria" pitchFamily="18" charset="0"/>
              </a:rPr>
              <a:t>working groups for collaboration in 20 different areas </a:t>
            </a:r>
            <a:r>
              <a:rPr lang="sv-SE" sz="2000" dirty="0" smtClean="0">
                <a:solidFill>
                  <a:prstClr val="black"/>
                </a:solidFill>
                <a:latin typeface="Cambria" pitchFamily="18" charset="0"/>
              </a:rPr>
              <a:t>of </a:t>
            </a:r>
            <a:r>
              <a:rPr lang="sv-SE" sz="2000" dirty="0">
                <a:solidFill>
                  <a:prstClr val="black"/>
                </a:solidFill>
                <a:latin typeface="Cambria" pitchFamily="18" charset="0"/>
              </a:rPr>
              <a:t>work within the </a:t>
            </a:r>
            <a:r>
              <a:rPr lang="sv-SE" sz="2000" dirty="0" smtClean="0">
                <a:solidFill>
                  <a:prstClr val="black"/>
                </a:solidFill>
                <a:latin typeface="Cambria" pitchFamily="18" charset="0"/>
              </a:rPr>
              <a:t>municipalities, ex Culture, Communication, Turism, Integration and Gender equality.</a:t>
            </a:r>
            <a:endParaRPr lang="sv-SE" sz="2000" dirty="0">
              <a:solidFill>
                <a:prstClr val="black"/>
              </a:solidFill>
              <a:latin typeface="Cambria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20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v-SE" sz="2000" dirty="0" smtClean="0">
                <a:solidFill>
                  <a:prstClr val="black"/>
                </a:solidFill>
                <a:latin typeface="Cambria" pitchFamily="18" charset="0"/>
              </a:rPr>
              <a:t>Umeå Region </a:t>
            </a:r>
            <a:r>
              <a:rPr lang="sv-SE" sz="2000" dirty="0">
                <a:solidFill>
                  <a:prstClr val="black"/>
                </a:solidFill>
                <a:latin typeface="Cambria" pitchFamily="18" charset="0"/>
              </a:rPr>
              <a:t>working group for </a:t>
            </a:r>
            <a:r>
              <a:rPr lang="sv-SE" sz="2000" dirty="0" smtClean="0">
                <a:solidFill>
                  <a:prstClr val="black"/>
                </a:solidFill>
                <a:latin typeface="Cambria" pitchFamily="18" charset="0"/>
              </a:rPr>
              <a:t>gender equality .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2000" dirty="0">
              <a:solidFill>
                <a:prstClr val="black"/>
              </a:solidFill>
              <a:latin typeface="Cambria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v-SE" sz="2000" dirty="0">
                <a:solidFill>
                  <a:prstClr val="black"/>
                </a:solidFill>
                <a:latin typeface="Cambria" pitchFamily="18" charset="0"/>
              </a:rPr>
              <a:t>The six municipalities in the Umeå region have all signed the </a:t>
            </a:r>
            <a:endParaRPr lang="sv-SE" sz="20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v-SE" sz="2000" dirty="0" smtClean="0">
                <a:solidFill>
                  <a:prstClr val="black"/>
                </a:solidFill>
                <a:latin typeface="Cambria" pitchFamily="18" charset="0"/>
              </a:rPr>
              <a:t>European </a:t>
            </a:r>
            <a:r>
              <a:rPr lang="sv-SE" sz="2000" dirty="0">
                <a:solidFill>
                  <a:prstClr val="black"/>
                </a:solidFill>
                <a:latin typeface="Cambria" pitchFamily="18" charset="0"/>
              </a:rPr>
              <a:t>charter for equality of women and men in local life.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sv-SE" sz="2000" dirty="0">
              <a:solidFill>
                <a:prstClr val="black"/>
              </a:solidFill>
              <a:latin typeface="Cambria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v-SE" sz="2000" dirty="0">
                <a:solidFill>
                  <a:prstClr val="black"/>
                </a:solidFill>
                <a:latin typeface="Cambria" pitchFamily="18" charset="0"/>
              </a:rPr>
              <a:t>Based on </a:t>
            </a:r>
            <a:r>
              <a:rPr lang="sv-SE" sz="2000" dirty="0" smtClean="0">
                <a:solidFill>
                  <a:prstClr val="black"/>
                </a:solidFill>
                <a:latin typeface="Cambria" pitchFamily="18" charset="0"/>
              </a:rPr>
              <a:t>the European </a:t>
            </a:r>
            <a:r>
              <a:rPr lang="sv-SE" sz="2000" dirty="0">
                <a:solidFill>
                  <a:prstClr val="black"/>
                </a:solidFill>
                <a:latin typeface="Cambria" pitchFamily="18" charset="0"/>
              </a:rPr>
              <a:t>charter for equality </a:t>
            </a:r>
            <a:endParaRPr lang="sv-SE" sz="20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sv-SE" sz="2000" dirty="0" smtClean="0">
                <a:solidFill>
                  <a:prstClr val="black"/>
                </a:solidFill>
                <a:latin typeface="Cambria" pitchFamily="18" charset="0"/>
              </a:rPr>
              <a:t> The </a:t>
            </a:r>
            <a:r>
              <a:rPr lang="sv-SE" sz="2000" dirty="0">
                <a:solidFill>
                  <a:prstClr val="black"/>
                </a:solidFill>
                <a:latin typeface="Cambria" pitchFamily="18" charset="0"/>
              </a:rPr>
              <a:t>regional working group for gender </a:t>
            </a:r>
            <a:endParaRPr lang="sv-SE" sz="20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v-SE" sz="2000" dirty="0" smtClean="0">
                <a:solidFill>
                  <a:prstClr val="black"/>
                </a:solidFill>
                <a:latin typeface="Cambria" pitchFamily="18" charset="0"/>
              </a:rPr>
              <a:t>equality </a:t>
            </a:r>
            <a:r>
              <a:rPr lang="sv-SE" sz="2000" dirty="0">
                <a:solidFill>
                  <a:prstClr val="black"/>
                </a:solidFill>
                <a:latin typeface="Cambria" pitchFamily="18" charset="0"/>
              </a:rPr>
              <a:t>have produced a regional charter </a:t>
            </a:r>
            <a:endParaRPr lang="sv-SE" sz="20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v-SE" sz="2000" dirty="0" smtClean="0">
                <a:solidFill>
                  <a:prstClr val="black"/>
                </a:solidFill>
                <a:latin typeface="Cambria" pitchFamily="18" charset="0"/>
              </a:rPr>
              <a:t>for </a:t>
            </a:r>
            <a:r>
              <a:rPr lang="sv-SE" sz="2000" dirty="0">
                <a:solidFill>
                  <a:prstClr val="black"/>
                </a:solidFill>
                <a:latin typeface="Cambria" pitchFamily="18" charset="0"/>
              </a:rPr>
              <a:t>equality of women and men. </a:t>
            </a:r>
            <a:endParaRPr lang="sv-SE" sz="20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v-SE" sz="2000" dirty="0" smtClean="0">
                <a:solidFill>
                  <a:prstClr val="black"/>
                </a:solidFill>
                <a:latin typeface="Cambria" pitchFamily="18" charset="0"/>
              </a:rPr>
              <a:t>Approved </a:t>
            </a:r>
            <a:r>
              <a:rPr lang="sv-SE" sz="2000" dirty="0">
                <a:solidFill>
                  <a:prstClr val="black"/>
                </a:solidFill>
                <a:latin typeface="Cambria" pitchFamily="18" charset="0"/>
              </a:rPr>
              <a:t>by the </a:t>
            </a:r>
            <a:r>
              <a:rPr lang="sv-SE" sz="2000" dirty="0" smtClean="0">
                <a:solidFill>
                  <a:prstClr val="black"/>
                </a:solidFill>
                <a:latin typeface="Cambria" pitchFamily="18" charset="0"/>
              </a:rPr>
              <a:t>Regional </a:t>
            </a:r>
            <a:r>
              <a:rPr lang="sv-SE" sz="2000" dirty="0">
                <a:solidFill>
                  <a:prstClr val="black"/>
                </a:solidFill>
                <a:latin typeface="Cambria" pitchFamily="18" charset="0"/>
              </a:rPr>
              <a:t>council Sep 1 2010. 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18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1800" dirty="0">
              <a:solidFill>
                <a:prstClr val="black"/>
              </a:solidFill>
              <a:latin typeface="Cambria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sv-SE" sz="1800" dirty="0">
              <a:solidFill>
                <a:prstClr val="black"/>
              </a:solidFill>
              <a:latin typeface="Cambria" pitchFamily="18" charset="0"/>
            </a:endParaRPr>
          </a:p>
          <a:p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2992" r="12756" b="9639"/>
          <a:stretch>
            <a:fillRect/>
          </a:stretch>
        </p:blipFill>
        <p:spPr bwMode="auto">
          <a:xfrm>
            <a:off x="5508104" y="4005064"/>
            <a:ext cx="3450212" cy="236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31654" t="23517" r="42283" b="11759"/>
          <a:stretch>
            <a:fillRect/>
          </a:stretch>
        </p:blipFill>
        <p:spPr bwMode="auto">
          <a:xfrm>
            <a:off x="7380312" y="1988840"/>
            <a:ext cx="1313838" cy="183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91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latin typeface="Cambria" pitchFamily="18" charset="0"/>
              </a:rPr>
              <a:t>Project Normstorm</a:t>
            </a:r>
            <a:endParaRPr lang="sv-SE" sz="4000" dirty="0">
              <a:latin typeface="Cambria" pitchFamily="18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7E9532"/>
              </a:buClr>
              <a:buSzPct val="70000"/>
              <a:buNone/>
            </a:pPr>
            <a:r>
              <a:rPr lang="sv-SE" sz="6400" dirty="0" smtClean="0">
                <a:solidFill>
                  <a:prstClr val="black"/>
                </a:solidFill>
                <a:latin typeface="Cambria" pitchFamily="18" charset="0"/>
              </a:rPr>
              <a:t>Umeå Region </a:t>
            </a:r>
            <a:r>
              <a:rPr lang="sv-SE" sz="6400" dirty="0">
                <a:solidFill>
                  <a:prstClr val="black"/>
                </a:solidFill>
                <a:latin typeface="Cambria" pitchFamily="18" charset="0"/>
              </a:rPr>
              <a:t>working group for gender equality </a:t>
            </a:r>
            <a:r>
              <a:rPr lang="sv-SE" sz="6400" dirty="0" smtClean="0">
                <a:solidFill>
                  <a:prstClr val="black"/>
                </a:solidFill>
                <a:latin typeface="Cambria" pitchFamily="18" charset="0"/>
              </a:rPr>
              <a:t>came up with project Normstorm.</a:t>
            </a:r>
            <a:r>
              <a:rPr lang="sv-SE" sz="6600" dirty="0" smtClean="0">
                <a:solidFill>
                  <a:prstClr val="black"/>
                </a:solidFill>
                <a:latin typeface="Cambria" pitchFamily="18" charset="0"/>
              </a:rPr>
              <a:t> Approved by the Regional council 2010.</a:t>
            </a:r>
            <a:endParaRPr lang="sv-SE" sz="64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7E9532"/>
              </a:buClr>
              <a:buSzPct val="70000"/>
              <a:buNone/>
            </a:pPr>
            <a:r>
              <a:rPr lang="sv-SE" sz="6400" dirty="0" smtClean="0">
                <a:solidFill>
                  <a:prstClr val="black"/>
                </a:solidFill>
                <a:latin typeface="Cambria" pitchFamily="18" charset="0"/>
              </a:rPr>
              <a:t>Normstorm started in May 2011 and finishes in december 2012. </a:t>
            </a:r>
            <a:endParaRPr lang="sv-SE" sz="6400" dirty="0">
              <a:solidFill>
                <a:prstClr val="black"/>
              </a:solidFill>
              <a:latin typeface="Cambria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7E9532"/>
              </a:buClr>
              <a:buSzPct val="70000"/>
              <a:buNone/>
            </a:pPr>
            <a:r>
              <a:rPr lang="sv-SE" sz="6400" dirty="0" smtClean="0">
                <a:solidFill>
                  <a:prstClr val="black"/>
                </a:solidFill>
                <a:latin typeface="Cambria" pitchFamily="18" charset="0"/>
              </a:rPr>
              <a:t>Project Normstorm is one way for the municipalities to focus on activities based on the regional </a:t>
            </a:r>
            <a:r>
              <a:rPr lang="sv-SE" sz="6400" dirty="0">
                <a:solidFill>
                  <a:prstClr val="black"/>
                </a:solidFill>
                <a:latin typeface="Cambria" pitchFamily="18" charset="0"/>
              </a:rPr>
              <a:t>charter for equality of women and men</a:t>
            </a:r>
            <a:r>
              <a:rPr lang="sv-SE" sz="6400" dirty="0" smtClean="0">
                <a:solidFill>
                  <a:prstClr val="black"/>
                </a:solidFill>
                <a:latin typeface="Cambria" pitchFamily="18" charset="0"/>
              </a:rPr>
              <a:t>.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Clr>
                <a:srgbClr val="7E9532"/>
              </a:buClr>
              <a:buSzPct val="70000"/>
              <a:buNone/>
            </a:pPr>
            <a:r>
              <a:rPr lang="sv-SE" sz="6400" dirty="0" smtClean="0">
                <a:solidFill>
                  <a:prstClr val="black"/>
                </a:solidFill>
                <a:latin typeface="Cambria" pitchFamily="18" charset="0"/>
              </a:rPr>
              <a:t>Project Normstorm continues previous work with gender equality within the Umeå region that started with earlier projects, ”</a:t>
            </a:r>
            <a:r>
              <a:rPr lang="sv-SE" sz="6400" dirty="0">
                <a:solidFill>
                  <a:prstClr val="black"/>
                </a:solidFill>
                <a:latin typeface="Cambria" pitchFamily="18" charset="0"/>
              </a:rPr>
              <a:t>Hållbara Umeåregionen” och  ”Jämställdhet, genus och förändringsarbete i Umeåregionen”. </a:t>
            </a:r>
            <a:endParaRPr lang="sv-SE" sz="6400" dirty="0" smtClean="0">
              <a:solidFill>
                <a:prstClr val="black"/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sv-SE" sz="3400" dirty="0">
              <a:latin typeface="Cambria" pitchFamily="18" charset="0"/>
            </a:endParaRPr>
          </a:p>
          <a:p>
            <a:pPr marL="0" indent="0">
              <a:buNone/>
            </a:pPr>
            <a:endParaRPr lang="sv-SE" sz="2400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sv-SE" sz="2400" dirty="0" smtClean="0">
                <a:latin typeface="Cambria" pitchFamily="18" charset="0"/>
              </a:rPr>
              <a:t> </a:t>
            </a:r>
            <a:endParaRPr lang="sv-SE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0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7363544" cy="1419944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800"/>
              </a:spcAft>
            </a:pPr>
            <a:r>
              <a:rPr lang="sv-SE" sz="3600" dirty="0" smtClean="0">
                <a:latin typeface="Cambria" pitchFamily="18" charset="0"/>
              </a:rPr>
              <a:t>What’s the problem?</a:t>
            </a:r>
            <a:r>
              <a:rPr lang="sv-SE" sz="4000" dirty="0" smtClean="0">
                <a:latin typeface="Cambria" pitchFamily="18" charset="0"/>
              </a:rPr>
              <a:t/>
            </a:r>
            <a:br>
              <a:rPr lang="sv-SE" sz="4000" dirty="0" smtClean="0">
                <a:latin typeface="Cambria" pitchFamily="18" charset="0"/>
              </a:rPr>
            </a:br>
            <a:r>
              <a:rPr lang="sv-SE" sz="2000" dirty="0" smtClean="0">
                <a:latin typeface="Cambria" pitchFamily="18" charset="0"/>
              </a:rPr>
              <a:t>The gender- segregated labor market in Västerbotten county</a:t>
            </a:r>
            <a:endParaRPr lang="sv-SE" sz="22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352800"/>
            <a:ext cx="5715000" cy="3276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v-SE" sz="2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sv-SE" sz="2000" b="1" dirty="0" smtClean="0"/>
          </a:p>
          <a:p>
            <a:pPr>
              <a:spcAft>
                <a:spcPts val="600"/>
              </a:spcAft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</p:txBody>
      </p:sp>
      <p:sp>
        <p:nvSpPr>
          <p:cNvPr id="8" name="Rectangle 7"/>
          <p:cNvSpPr/>
          <p:nvPr/>
        </p:nvSpPr>
        <p:spPr>
          <a:xfrm>
            <a:off x="304800" y="1916832"/>
            <a:ext cx="3331096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 sz="1700" b="1" dirty="0" smtClean="0">
                <a:solidFill>
                  <a:prstClr val="black"/>
                </a:solidFill>
                <a:latin typeface="Cambria" pitchFamily="18" charset="0"/>
              </a:rPr>
              <a:t>Implications:  </a:t>
            </a:r>
          </a:p>
          <a:p>
            <a:pPr>
              <a:spcAft>
                <a:spcPts val="1800"/>
              </a:spcAft>
            </a:pPr>
            <a:r>
              <a:rPr lang="sv-SE" dirty="0" smtClean="0">
                <a:solidFill>
                  <a:prstClr val="black"/>
                </a:solidFill>
                <a:latin typeface="Cambria" pitchFamily="18" charset="0"/>
              </a:rPr>
              <a:t>People will choose their profession  not according to interest or skill but according to gender label.</a:t>
            </a:r>
          </a:p>
          <a:p>
            <a:pPr>
              <a:spcAft>
                <a:spcPts val="1800"/>
              </a:spcAft>
            </a:pPr>
            <a:r>
              <a:rPr lang="sv-SE" dirty="0" smtClean="0">
                <a:solidFill>
                  <a:prstClr val="black"/>
                </a:solidFill>
                <a:latin typeface="Cambria" pitchFamily="18" charset="0"/>
              </a:rPr>
              <a:t>Gender labels for professions will  impair the matching-process between  employers and employees .</a:t>
            </a:r>
          </a:p>
          <a:p>
            <a:pPr>
              <a:spcAft>
                <a:spcPts val="1800"/>
              </a:spcAft>
            </a:pPr>
            <a:r>
              <a:rPr lang="sv-SE" dirty="0" smtClean="0">
                <a:solidFill>
                  <a:prstClr val="black"/>
                </a:solidFill>
                <a:latin typeface="Cambria" pitchFamily="18" charset="0"/>
              </a:rPr>
              <a:t>A gender-segregated labor market will  therefore impoverish incentive for economic growth.</a:t>
            </a:r>
          </a:p>
          <a:p>
            <a:pPr>
              <a:spcAft>
                <a:spcPts val="600"/>
              </a:spcAft>
            </a:pP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6019800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prstClr val="black"/>
                </a:solidFill>
              </a:rPr>
              <a:t>SCB</a:t>
            </a:r>
          </a:p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5921232" y="188640"/>
            <a:ext cx="3068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3600" dirty="0">
                <a:latin typeface="Cambria" pitchFamily="18" charset="0"/>
              </a:rPr>
              <a:t>Normstorm</a:t>
            </a:r>
            <a:r>
              <a:rPr lang="sv-SE" sz="4000" dirty="0">
                <a:latin typeface="Cambria" pitchFamily="18" charset="0"/>
              </a:rPr>
              <a:t/>
            </a:r>
            <a:br>
              <a:rPr lang="sv-SE" sz="4000" dirty="0">
                <a:latin typeface="Cambria" pitchFamily="18" charset="0"/>
              </a:rPr>
            </a:br>
            <a:r>
              <a:rPr lang="sv-SE" sz="2400" dirty="0" smtClean="0">
                <a:latin typeface="Cambria" pitchFamily="18" charset="0"/>
              </a:rPr>
              <a:t>Background</a:t>
            </a:r>
            <a:endParaRPr lang="sv-SE" sz="2400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2951312" y="1412776"/>
          <a:ext cx="6192688" cy="5088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082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3746500" y="485775"/>
            <a:ext cx="4873625" cy="7524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v-SE" sz="4000" dirty="0">
                <a:latin typeface="Cambria" pitchFamily="18" charset="0"/>
              </a:rPr>
              <a:t>Normstorm</a:t>
            </a:r>
            <a:br>
              <a:rPr lang="sv-SE" sz="4000" dirty="0">
                <a:latin typeface="Cambria" pitchFamily="18" charset="0"/>
              </a:rPr>
            </a:br>
            <a:r>
              <a:rPr lang="sv-SE" sz="2200" dirty="0" smtClean="0">
                <a:latin typeface="Cambria" pitchFamily="18" charset="0"/>
              </a:rPr>
              <a:t>Project goal and goal realisaion </a:t>
            </a:r>
            <a:r>
              <a:rPr lang="sv-SE" sz="4000" dirty="0" smtClean="0">
                <a:solidFill>
                  <a:srgbClr val="CC0066"/>
                </a:solidFill>
              </a:rPr>
              <a:t/>
            </a:r>
            <a:br>
              <a:rPr lang="sv-SE" sz="4000" dirty="0" smtClean="0">
                <a:solidFill>
                  <a:srgbClr val="CC0066"/>
                </a:solidFill>
              </a:rPr>
            </a:br>
            <a:endParaRPr lang="sv-SE" sz="2800" i="1" dirty="0">
              <a:solidFill>
                <a:srgbClr val="CC0066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5000025" y="3815873"/>
            <a:ext cx="360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600" dirty="0" smtClean="0">
              <a:solidFill>
                <a:prstClr val="black"/>
              </a:solidFill>
            </a:endParaRPr>
          </a:p>
          <a:p>
            <a:endParaRPr lang="sv-SE" sz="1600" dirty="0" smtClean="0">
              <a:solidFill>
                <a:prstClr val="black"/>
              </a:solidFill>
            </a:endParaRPr>
          </a:p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Rektangel med rundade hörn 3"/>
          <p:cNvSpPr/>
          <p:nvPr/>
        </p:nvSpPr>
        <p:spPr>
          <a:xfrm>
            <a:off x="1763688" y="2276872"/>
            <a:ext cx="5904656" cy="42484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5536" y="332656"/>
            <a:ext cx="4680520" cy="1634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v-SE" b="1" dirty="0" smtClean="0">
                <a:solidFill>
                  <a:prstClr val="black"/>
                </a:solidFill>
                <a:latin typeface="Cambria" pitchFamily="18" charset="0"/>
              </a:rPr>
              <a:t>Project goal: </a:t>
            </a: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Through partnership och experience-sharing with public and private employers, the project will contribute to an increase in mobility between traditional female and traditional male workingsektors within the Umeå region.</a:t>
            </a:r>
            <a:endParaRPr lang="sv-SE" sz="14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97795"/>
            <a:ext cx="2231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sv-S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123728" y="2924944"/>
            <a:ext cx="936104" cy="316835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2636912"/>
            <a:ext cx="403244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prstClr val="black"/>
                </a:solidFill>
                <a:latin typeface="Cambria" pitchFamily="18" charset="0"/>
              </a:rPr>
              <a:t>Goal realisation:</a:t>
            </a:r>
          </a:p>
          <a:p>
            <a:endParaRPr lang="sv-SE" dirty="0" smtClean="0">
              <a:solidFill>
                <a:prstClr val="black"/>
              </a:solidFill>
              <a:latin typeface="Cambria" pitchFamily="18" charset="0"/>
            </a:endParaRPr>
          </a:p>
          <a:p>
            <a:r>
              <a:rPr lang="sv-SE" b="1" dirty="0" smtClean="0">
                <a:solidFill>
                  <a:prstClr val="black"/>
                </a:solidFill>
                <a:latin typeface="Cambria" pitchFamily="18" charset="0"/>
              </a:rPr>
              <a:t>Collaboration with private and public employers </a:t>
            </a:r>
            <a:r>
              <a:rPr lang="sv-SE" dirty="0" smtClean="0">
                <a:solidFill>
                  <a:prstClr val="black"/>
                </a:solidFill>
                <a:latin typeface="Cambria" pitchFamily="18" charset="0"/>
              </a:rPr>
              <a:t>in the six municiplaities within the Umeå region. </a:t>
            </a:r>
          </a:p>
          <a:p>
            <a:endParaRPr lang="sv-SE" dirty="0" smtClean="0">
              <a:solidFill>
                <a:prstClr val="black"/>
              </a:solidFill>
              <a:latin typeface="Cambria" pitchFamily="18" charset="0"/>
            </a:endParaRPr>
          </a:p>
          <a:p>
            <a:r>
              <a:rPr lang="sv-SE" b="1" dirty="0" smtClean="0">
                <a:solidFill>
                  <a:prstClr val="black"/>
                </a:solidFill>
                <a:latin typeface="Cambria" pitchFamily="18" charset="0"/>
              </a:rPr>
              <a:t>Collaboration and networking </a:t>
            </a:r>
            <a:r>
              <a:rPr lang="sv-SE" dirty="0" smtClean="0">
                <a:solidFill>
                  <a:prstClr val="black"/>
                </a:solidFill>
                <a:latin typeface="Cambria" pitchFamily="18" charset="0"/>
              </a:rPr>
              <a:t>with other actors within the field for gender equality in the Umeå region. </a:t>
            </a:r>
          </a:p>
          <a:p>
            <a:endParaRPr lang="sv-SE" dirty="0" smtClean="0">
              <a:solidFill>
                <a:prstClr val="black"/>
              </a:solidFill>
              <a:latin typeface="Cambria" pitchFamily="18" charset="0"/>
            </a:endParaRPr>
          </a:p>
          <a:p>
            <a:r>
              <a:rPr lang="sv-SE" b="1" dirty="0" smtClean="0">
                <a:solidFill>
                  <a:prstClr val="black"/>
                </a:solidFill>
                <a:latin typeface="Cambria" pitchFamily="18" charset="0"/>
              </a:rPr>
              <a:t>Education in gender equality</a:t>
            </a:r>
            <a:r>
              <a:rPr lang="sv-SE" dirty="0" smtClean="0">
                <a:solidFill>
                  <a:prstClr val="black"/>
                </a:solidFill>
                <a:latin typeface="Cambria" pitchFamily="18" charset="0"/>
              </a:rPr>
              <a:t>, norm-critical view and norm- critical recruitment strategies. </a:t>
            </a:r>
            <a:endParaRPr lang="sv-SE" dirty="0">
              <a:solidFill>
                <a:prstClr val="black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54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3746500" y="485775"/>
            <a:ext cx="4873625" cy="7524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v-SE" sz="4000" dirty="0">
                <a:latin typeface="Cambria" pitchFamily="18" charset="0"/>
              </a:rPr>
              <a:t>Normstorm</a:t>
            </a:r>
            <a:r>
              <a:rPr lang="sv-SE" sz="4000" dirty="0">
                <a:solidFill>
                  <a:srgbClr val="CC0066"/>
                </a:solidFill>
                <a:latin typeface="Cambria" pitchFamily="18" charset="0"/>
              </a:rPr>
              <a:t/>
            </a:r>
            <a:br>
              <a:rPr lang="sv-SE" sz="4000" dirty="0">
                <a:solidFill>
                  <a:srgbClr val="CC0066"/>
                </a:solidFill>
                <a:latin typeface="Cambria" pitchFamily="18" charset="0"/>
              </a:rPr>
            </a:br>
            <a:r>
              <a:rPr lang="sv-SE" sz="3200" dirty="0">
                <a:solidFill>
                  <a:srgbClr val="CC0066"/>
                </a:solidFill>
                <a:latin typeface="Cambria" pitchFamily="18" charset="0"/>
              </a:rPr>
              <a:t/>
            </a:r>
            <a:br>
              <a:rPr lang="sv-SE" sz="3200" dirty="0">
                <a:solidFill>
                  <a:srgbClr val="CC0066"/>
                </a:solidFill>
                <a:latin typeface="Cambria" pitchFamily="18" charset="0"/>
              </a:rPr>
            </a:br>
            <a:endParaRPr lang="sv-SE" sz="2800" i="1" dirty="0">
              <a:solidFill>
                <a:srgbClr val="CC0066"/>
              </a:solidFill>
              <a:latin typeface="Cambria" pitchFamily="18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5000025" y="3815873"/>
            <a:ext cx="360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600" dirty="0" smtClean="0">
              <a:solidFill>
                <a:prstClr val="black"/>
              </a:solidFill>
            </a:endParaRPr>
          </a:p>
          <a:p>
            <a:endParaRPr lang="sv-SE" sz="1600" dirty="0" smtClean="0">
              <a:solidFill>
                <a:prstClr val="black"/>
              </a:solidFill>
            </a:endParaRPr>
          </a:p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6695728" y="2492896"/>
            <a:ext cx="2448272" cy="23594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1400" b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Private Employers</a:t>
            </a:r>
            <a:endParaRPr lang="sv-SE" sz="1400" dirty="0">
              <a:solidFill>
                <a:prstClr val="black"/>
              </a:solidFill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13" name="Ellips 12"/>
          <p:cNvSpPr/>
          <p:nvPr/>
        </p:nvSpPr>
        <p:spPr>
          <a:xfrm>
            <a:off x="4644008" y="1556792"/>
            <a:ext cx="2545432" cy="2598385"/>
          </a:xfrm>
          <a:prstGeom prst="ellipse">
            <a:avLst/>
          </a:prstGeom>
          <a:solidFill>
            <a:srgbClr val="BABAB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1400" b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Public Employers</a:t>
            </a:r>
            <a:endParaRPr lang="sv-SE" sz="1400" dirty="0">
              <a:solidFill>
                <a:prstClr val="black"/>
              </a:solidFill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4" name="Ellips 13"/>
          <p:cNvSpPr/>
          <p:nvPr/>
        </p:nvSpPr>
        <p:spPr>
          <a:xfrm>
            <a:off x="6804248" y="1412776"/>
            <a:ext cx="1728192" cy="165618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1400" b="1" dirty="0" smtClean="0">
                <a:latin typeface="Cambria" pitchFamily="18" charset="0"/>
              </a:rPr>
              <a:t>The Forestry Technology Cluster</a:t>
            </a:r>
            <a:endParaRPr lang="sv-SE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652157" y="1102592"/>
            <a:ext cx="442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solidFill>
                <a:prstClr val="black"/>
              </a:solidFill>
            </a:endParaRPr>
          </a:p>
          <a:p>
            <a:endParaRPr lang="sv-SE" dirty="0" smtClean="0">
              <a:solidFill>
                <a:prstClr val="black"/>
              </a:solidFill>
            </a:endParaRPr>
          </a:p>
        </p:txBody>
      </p:sp>
      <p:sp>
        <p:nvSpPr>
          <p:cNvPr id="10" name="Ellips 9"/>
          <p:cNvSpPr/>
          <p:nvPr/>
        </p:nvSpPr>
        <p:spPr>
          <a:xfrm>
            <a:off x="4427984" y="3284984"/>
            <a:ext cx="1872208" cy="1800200"/>
          </a:xfrm>
          <a:prstGeom prst="ellipse">
            <a:avLst/>
          </a:prstGeom>
          <a:solidFill>
            <a:srgbClr val="94949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1400" b="1" dirty="0" smtClean="0">
                <a:solidFill>
                  <a:prstClr val="black"/>
                </a:solidFill>
                <a:latin typeface="Cambria" pitchFamily="18" charset="0"/>
              </a:rPr>
              <a:t>Employment office </a:t>
            </a:r>
            <a:endParaRPr lang="sv-SE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9" name="Ellips 8"/>
          <p:cNvSpPr/>
          <p:nvPr/>
        </p:nvSpPr>
        <p:spPr>
          <a:xfrm>
            <a:off x="7164288" y="4293096"/>
            <a:ext cx="1752639" cy="1719849"/>
          </a:xfrm>
          <a:prstGeom prst="ellipse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1400" b="1" dirty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Umeå </a:t>
            </a:r>
            <a:r>
              <a:rPr lang="sv-SE" sz="1400" b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university</a:t>
            </a:r>
            <a:endParaRPr lang="sv-SE" sz="1400" b="1" dirty="0">
              <a:solidFill>
                <a:prstClr val="black"/>
              </a:solidFill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5436096" y="4221088"/>
            <a:ext cx="2016224" cy="2028249"/>
          </a:xfrm>
          <a:prstGeom prst="ellipse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1400" b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School</a:t>
            </a:r>
            <a:endParaRPr lang="sv-SE" sz="1400" dirty="0">
              <a:solidFill>
                <a:prstClr val="black"/>
              </a:solidFill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47667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Cambria" pitchFamily="18" charset="0"/>
              </a:rPr>
              <a:t>To approach a broad problem you need a </a:t>
            </a:r>
          </a:p>
          <a:p>
            <a:r>
              <a:rPr lang="sv-SE" sz="2400" dirty="0" smtClean="0">
                <a:latin typeface="Cambria" pitchFamily="18" charset="0"/>
              </a:rPr>
              <a:t>wideranging solution.</a:t>
            </a:r>
            <a:endParaRPr lang="sv-SE" sz="2400" dirty="0"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1412776"/>
            <a:ext cx="468052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sv-SE" b="1" dirty="0" smtClean="0">
                <a:solidFill>
                  <a:prstClr val="black"/>
                </a:solidFill>
                <a:latin typeface="Cambria" pitchFamily="18" charset="0"/>
              </a:rPr>
              <a:t>Financiers in project Normstorm:</a:t>
            </a:r>
          </a:p>
          <a:p>
            <a:pPr>
              <a:spcAft>
                <a:spcPts val="1200"/>
              </a:spcAft>
            </a:pP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</a:rPr>
              <a:t>Swedish Agency for Economic and regional growth.</a:t>
            </a:r>
            <a:r>
              <a:rPr lang="en-US" sz="1600" dirty="0" smtClean="0">
                <a:latin typeface="Cambria" pitchFamily="18" charset="0"/>
              </a:rPr>
              <a:t> </a:t>
            </a: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</a:rPr>
              <a:t>(Tillväxtverket)</a:t>
            </a:r>
            <a:endParaRPr lang="en-US" sz="1600" b="1" dirty="0" smtClean="0">
              <a:latin typeface="Cambria" pitchFamily="18" charset="0"/>
            </a:endParaRPr>
          </a:p>
          <a:p>
            <a:pPr lvl="0">
              <a:spcAft>
                <a:spcPts val="1200"/>
              </a:spcAft>
            </a:pP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</a:rPr>
              <a:t>Västerbotten region (</a:t>
            </a:r>
            <a:r>
              <a:rPr lang="sv-SE" sz="1600" dirty="0" smtClean="0">
                <a:latin typeface="Cambria" pitchFamily="18" charset="0"/>
              </a:rPr>
              <a:t>Region Västerbotten)</a:t>
            </a:r>
            <a:endParaRPr lang="sv-SE" sz="1600" dirty="0" smtClean="0">
              <a:solidFill>
                <a:prstClr val="black"/>
              </a:solidFill>
              <a:latin typeface="Cambria" pitchFamily="18" charset="0"/>
            </a:endParaRPr>
          </a:p>
          <a:p>
            <a:pPr lvl="0">
              <a:spcAft>
                <a:spcPts val="1200"/>
              </a:spcAft>
            </a:pP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</a:rPr>
              <a:t>The Umeå region (Umeåregionen )</a:t>
            </a:r>
          </a:p>
          <a:p>
            <a:pPr lvl="0">
              <a:spcAft>
                <a:spcPts val="1200"/>
              </a:spcAft>
            </a:pPr>
            <a:r>
              <a:rPr lang="sv-SE" sz="1600" dirty="0" smtClean="0">
                <a:latin typeface="Cambria" pitchFamily="18" charset="0"/>
              </a:rPr>
              <a:t>The Forestry Technology Cluster  (</a:t>
            </a: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</a:rPr>
              <a:t>Skogstekniska klustret )</a:t>
            </a:r>
          </a:p>
          <a:p>
            <a:pPr lvl="0">
              <a:spcAft>
                <a:spcPts val="1200"/>
              </a:spcAft>
            </a:pP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</a:rPr>
              <a:t>Umeå university (Umeå Universitet )</a:t>
            </a:r>
          </a:p>
          <a:p>
            <a:pPr lvl="0">
              <a:spcAft>
                <a:spcPts val="600"/>
              </a:spcAft>
            </a:pP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</a:rPr>
              <a:t>The swedish employment office (Arbetsförmedlingen)</a:t>
            </a:r>
          </a:p>
          <a:p>
            <a:pPr lvl="0">
              <a:spcAft>
                <a:spcPts val="600"/>
              </a:spcAft>
            </a:pPr>
            <a:endParaRPr lang="sv-SE" sz="1600" dirty="0" smtClean="0">
              <a:solidFill>
                <a:prstClr val="black"/>
              </a:solidFill>
              <a:latin typeface="Cambria" pitchFamily="18" charset="0"/>
            </a:endParaRPr>
          </a:p>
          <a:p>
            <a:pPr lvl="0">
              <a:spcAft>
                <a:spcPts val="1200"/>
              </a:spcAft>
            </a:pPr>
            <a:r>
              <a:rPr lang="sv-SE" sz="1600" b="1" dirty="0" smtClean="0">
                <a:solidFill>
                  <a:prstClr val="black"/>
                </a:solidFill>
                <a:latin typeface="Cambria" pitchFamily="18" charset="0"/>
              </a:rPr>
              <a:t>Project group:</a:t>
            </a:r>
            <a:r>
              <a:rPr lang="sv-SE" sz="1600" b="1" dirty="0" smtClean="0">
                <a:solidFill>
                  <a:srgbClr val="CC0066"/>
                </a:solidFill>
                <a:latin typeface="Cambria" pitchFamily="18" charset="0"/>
              </a:rPr>
              <a:t> </a:t>
            </a:r>
            <a:r>
              <a:rPr lang="sv-SE" sz="1400" b="1" dirty="0" smtClean="0">
                <a:solidFill>
                  <a:srgbClr val="CC0066"/>
                </a:solidFill>
                <a:latin typeface="Cambria" pitchFamily="18" charset="0"/>
              </a:rPr>
              <a:t>			</a:t>
            </a:r>
          </a:p>
          <a:p>
            <a:pPr lvl="0"/>
            <a:r>
              <a:rPr lang="sv-SE" sz="1600" dirty="0" smtClean="0">
                <a:latin typeface="Cambria" pitchFamily="18" charset="0"/>
              </a:rPr>
              <a:t>Projekt coordinator: Johanna Engström ,</a:t>
            </a:r>
            <a:r>
              <a:rPr lang="sv-SE" sz="1400" dirty="0" smtClean="0">
                <a:latin typeface="Cambria" pitchFamily="18" charset="0"/>
              </a:rPr>
              <a:t>100 %</a:t>
            </a:r>
          </a:p>
          <a:p>
            <a:pPr lvl="0"/>
            <a:endParaRPr lang="sv-SE" sz="1600" dirty="0" smtClean="0">
              <a:latin typeface="Cambria" pitchFamily="18" charset="0"/>
            </a:endParaRPr>
          </a:p>
          <a:p>
            <a:pPr>
              <a:buFontTx/>
              <a:buNone/>
            </a:pPr>
            <a:r>
              <a:rPr lang="sv-SE" sz="1600" dirty="0" smtClean="0">
                <a:latin typeface="Cambria" pitchFamily="18" charset="0"/>
              </a:rPr>
              <a:t>Lokal project leder: Emma Möller, </a:t>
            </a:r>
            <a:r>
              <a:rPr lang="sv-SE" sz="1400" dirty="0" smtClean="0">
                <a:latin typeface="Cambria" pitchFamily="18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xmlns="" val="16186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3746500" y="485775"/>
            <a:ext cx="4873625" cy="7524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pPr algn="r"/>
            <a:r>
              <a:rPr lang="sv-SE" sz="4000" dirty="0" smtClean="0">
                <a:solidFill>
                  <a:srgbClr val="CC0066"/>
                </a:solidFill>
              </a:rPr>
              <a:t/>
            </a:r>
            <a:br>
              <a:rPr lang="sv-SE" sz="4000" dirty="0" smtClean="0">
                <a:solidFill>
                  <a:srgbClr val="CC0066"/>
                </a:solidFill>
              </a:rPr>
            </a:br>
            <a:r>
              <a:rPr lang="sv-SE" sz="4000" dirty="0" smtClean="0">
                <a:latin typeface="Cambria" pitchFamily="18" charset="0"/>
              </a:rPr>
              <a:t>Normstorm</a:t>
            </a:r>
            <a:br>
              <a:rPr lang="sv-SE" sz="4000" dirty="0" smtClean="0">
                <a:latin typeface="Cambria" pitchFamily="18" charset="0"/>
              </a:rPr>
            </a:br>
            <a:r>
              <a:rPr lang="sv-SE" sz="2200" dirty="0" smtClean="0">
                <a:latin typeface="Cambria" pitchFamily="18" charset="0"/>
              </a:rPr>
              <a:t>Examples of Activities</a:t>
            </a:r>
            <a:r>
              <a:rPr lang="sv-SE" sz="3100" dirty="0" smtClean="0">
                <a:solidFill>
                  <a:srgbClr val="CC0066"/>
                </a:solidFill>
              </a:rPr>
              <a:t/>
            </a:r>
            <a:br>
              <a:rPr lang="sv-SE" sz="3100" dirty="0" smtClean="0">
                <a:solidFill>
                  <a:srgbClr val="CC0066"/>
                </a:solidFill>
              </a:rPr>
            </a:br>
            <a:endParaRPr lang="sv-SE" sz="3100" i="1" dirty="0">
              <a:solidFill>
                <a:srgbClr val="CC0066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240965" y="332656"/>
            <a:ext cx="3754971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prstClr val="black"/>
                </a:solidFill>
                <a:latin typeface="Cambria" pitchFamily="18" charset="0"/>
              </a:rPr>
              <a:t>Examples of activities:</a:t>
            </a:r>
          </a:p>
          <a:p>
            <a:endParaRPr lang="sv-SE" sz="1600" b="1" dirty="0" smtClean="0">
              <a:solidFill>
                <a:prstClr val="black"/>
              </a:solidFill>
              <a:latin typeface="Cambria" pitchFamily="18" charset="0"/>
            </a:endParaRPr>
          </a:p>
          <a:p>
            <a:pPr>
              <a:spcAft>
                <a:spcPts val="1200"/>
              </a:spcAft>
            </a:pPr>
            <a:r>
              <a:rPr lang="sv-SE" sz="1600" b="1" dirty="0" smtClean="0">
                <a:solidFill>
                  <a:prstClr val="black"/>
                </a:solidFill>
                <a:latin typeface="Cambria" pitchFamily="18" charset="0"/>
              </a:rPr>
              <a:t>Education in norm-critical views for teachers and student counsellors </a:t>
            </a: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</a:rPr>
              <a:t>in secondary schools and highschools in the Umeå region.</a:t>
            </a:r>
            <a:endParaRPr lang="sv-SE" sz="1400" dirty="0" smtClean="0">
              <a:solidFill>
                <a:prstClr val="black"/>
              </a:solidFill>
              <a:latin typeface="Cambria" pitchFamily="18" charset="0"/>
            </a:endParaRPr>
          </a:p>
          <a:p>
            <a:pPr>
              <a:spcAft>
                <a:spcPts val="1200"/>
              </a:spcAft>
            </a:pPr>
            <a:r>
              <a:rPr lang="sv-SE" sz="1600" b="1" dirty="0" smtClean="0">
                <a:solidFill>
                  <a:prstClr val="black"/>
                </a:solidFill>
                <a:latin typeface="Cambria" pitchFamily="18" charset="0"/>
              </a:rPr>
              <a:t>Education in anti-discrimination strategies for leaders and workers at Komatsu Forest</a:t>
            </a: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</a:rPr>
              <a:t>, a large forestry company.</a:t>
            </a:r>
            <a:endParaRPr lang="sv-SE" sz="1400" dirty="0" smtClean="0">
              <a:solidFill>
                <a:prstClr val="black"/>
              </a:solidFill>
              <a:latin typeface="Cambria" pitchFamily="18" charset="0"/>
            </a:endParaRPr>
          </a:p>
          <a:p>
            <a:pPr>
              <a:spcAft>
                <a:spcPts val="1200"/>
              </a:spcAft>
            </a:pPr>
            <a:r>
              <a:rPr lang="sv-SE" sz="1600" b="1" dirty="0" smtClean="0">
                <a:solidFill>
                  <a:prstClr val="black"/>
                </a:solidFill>
                <a:latin typeface="Cambria" pitchFamily="18" charset="0"/>
              </a:rPr>
              <a:t>Education in gender equality for leaders and workers within the public sector,  </a:t>
            </a: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</a:rPr>
              <a:t>ex ample, Umeå cleaning  unit. </a:t>
            </a:r>
          </a:p>
          <a:p>
            <a:pPr>
              <a:spcAft>
                <a:spcPts val="1200"/>
              </a:spcAft>
            </a:pPr>
            <a:r>
              <a:rPr lang="sv-SE" sz="1600" b="1" dirty="0" smtClean="0">
                <a:solidFill>
                  <a:prstClr val="black"/>
                </a:solidFill>
                <a:latin typeface="Cambria" pitchFamily="18" charset="0"/>
              </a:rPr>
              <a:t>Two-day seminar in gender equality and norm- critical views in recruitment</a:t>
            </a: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</a:rPr>
              <a:t>, for  leaders and workers in the personnel department within the six municipallities.</a:t>
            </a:r>
            <a:endParaRPr lang="sv-SE" sz="1400" dirty="0" smtClean="0">
              <a:solidFill>
                <a:prstClr val="black"/>
              </a:solidFill>
              <a:latin typeface="Cambria" pitchFamily="18" charset="0"/>
            </a:endParaRPr>
          </a:p>
          <a:p>
            <a:r>
              <a:rPr lang="sv-SE" sz="1600" b="1" dirty="0" smtClean="0">
                <a:solidFill>
                  <a:prstClr val="black"/>
                </a:solidFill>
                <a:latin typeface="Cambria" pitchFamily="18" charset="0"/>
              </a:rPr>
              <a:t>A network for gender education of personel working within the administration </a:t>
            </a: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</a:rPr>
              <a:t>of the six municipalleties in the Umeå region.</a:t>
            </a:r>
          </a:p>
          <a:p>
            <a:endParaRPr lang="sv-SE" sz="16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sv-SE" sz="2000" b="1" dirty="0">
              <a:solidFill>
                <a:prstClr val="black"/>
              </a:solidFill>
            </a:endParaRPr>
          </a:p>
          <a:p>
            <a:pPr marL="285750" indent="-285750"/>
            <a:endParaRPr lang="sv-SE" sz="2400" b="1" dirty="0">
              <a:solidFill>
                <a:prstClr val="black"/>
              </a:solidFill>
            </a:endParaRPr>
          </a:p>
          <a:p>
            <a:endParaRPr lang="sv-SE" sz="1400" dirty="0" smtClean="0">
              <a:solidFill>
                <a:prstClr val="black"/>
              </a:solidFill>
            </a:endParaRPr>
          </a:p>
          <a:p>
            <a:endParaRPr lang="sv-SE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3775">
            <a:off x="4034438" y="1853843"/>
            <a:ext cx="2434832" cy="183214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2798735" cy="216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540819" cy="190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Bild 0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3933056"/>
            <a:ext cx="1646843" cy="220486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073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dirty="0" smtClean="0">
                <a:latin typeface="Cambria" pitchFamily="18" charset="0"/>
              </a:rPr>
              <a:t>Web-based course in gender equality </a:t>
            </a:r>
            <a:r>
              <a:rPr lang="sv-SE" sz="3600" dirty="0">
                <a:solidFill>
                  <a:srgbClr val="CC0066"/>
                </a:solidFill>
                <a:latin typeface="Cambria" pitchFamily="18" charset="0"/>
              </a:rPr>
              <a:t/>
            </a:r>
            <a:br>
              <a:rPr lang="sv-SE" sz="3600" dirty="0">
                <a:solidFill>
                  <a:srgbClr val="CC0066"/>
                </a:solidFill>
                <a:latin typeface="Cambria" pitchFamily="18" charset="0"/>
              </a:rPr>
            </a:br>
            <a:endParaRPr lang="sv-SE" sz="3600" dirty="0">
              <a:latin typeface="Cambria" pitchFamily="18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340768"/>
            <a:ext cx="4343689" cy="3244361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4572000" y="4797152"/>
            <a:ext cx="42484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sv-SE" sz="1400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The web-based education in gender equality is produced by project Normstorm and a team of local consultants from the fields of Gender equality, Information technology, Design, Media and Communication.  </a:t>
            </a:r>
            <a:endParaRPr lang="sv-SE" sz="1400" dirty="0">
              <a:solidFill>
                <a:prstClr val="black"/>
              </a:solidFill>
              <a:latin typeface="Cambria" pitchFamily="18" charset="0"/>
              <a:ea typeface="Calibri"/>
              <a:cs typeface="Times New Roman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3074" y="1268760"/>
            <a:ext cx="1419803" cy="521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idx="1"/>
          </p:nvPr>
        </p:nvSpPr>
        <p:spPr>
          <a:xfrm>
            <a:off x="323528" y="1196753"/>
            <a:ext cx="8363272" cy="3456384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</a:rPr>
              <a:t>Basic education in gender eqality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</a:rPr>
              <a:t>for the workplace.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Includes information about </a:t>
            </a: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</a:rPr>
              <a:t>the European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</a:rPr>
              <a:t>charter for equality of women and men, and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the national political goals in  gender equality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established by the gouverment.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1600" dirty="0">
              <a:solidFill>
                <a:prstClr val="black"/>
              </a:solidFill>
              <a:latin typeface="Cambria" pitchFamily="18" charset="0"/>
              <a:ea typeface="Calibri"/>
              <a:cs typeface="Times New Roman"/>
            </a:endParaRP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 smtClean="0">
                <a:solidFill>
                  <a:prstClr val="black"/>
                </a:solidFill>
                <a:latin typeface="Cambria" pitchFamily="18" charset="0"/>
              </a:rPr>
              <a:t>Target group: </a:t>
            </a: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</a:rPr>
              <a:t>Employers in the Umeå region.</a:t>
            </a:r>
            <a:endParaRPr lang="sv-SE" sz="1600" dirty="0">
              <a:solidFill>
                <a:prstClr val="black"/>
              </a:solidFill>
              <a:latin typeface="Cambria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sv-SE" sz="1600" b="1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Usage: </a:t>
            </a: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Give employers end employees a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common ground in working with gender</a:t>
            </a: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  <a:ea typeface="Calibri"/>
                <a:cs typeface="Times New Roman"/>
              </a:rPr>
              <a:t> equality in the workplace.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sv-SE" sz="1600" b="1" dirty="0" smtClean="0">
                <a:solidFill>
                  <a:prstClr val="black"/>
                </a:solidFill>
                <a:latin typeface="Cambria" pitchFamily="18" charset="0"/>
              </a:rPr>
              <a:t>Avaliable: </a:t>
            </a: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</a:rPr>
              <a:t>November 2012.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sv-SE" sz="1600" dirty="0" smtClean="0">
                <a:solidFill>
                  <a:prstClr val="black"/>
                </a:solidFill>
                <a:latin typeface="Cambria" pitchFamily="18" charset="0"/>
              </a:rPr>
              <a:t> Via Umeå region webbsite. </a:t>
            </a:r>
            <a:endParaRPr lang="sv-SE" sz="1600" dirty="0">
              <a:solidFill>
                <a:prstClr val="black"/>
              </a:solidFill>
              <a:latin typeface="Cambria" pitchFamily="18" charset="0"/>
            </a:endParaRP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sv-SE" sz="2000" dirty="0">
              <a:solidFill>
                <a:prstClr val="black"/>
              </a:solidFill>
              <a:latin typeface="Cambria" pitchFamily="18" charset="0"/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sv-SE" sz="1800" dirty="0">
              <a:solidFill>
                <a:prstClr val="black"/>
              </a:solidFill>
              <a:latin typeface="Cambria" pitchFamily="18" charset="0"/>
              <a:ea typeface="Calibri"/>
              <a:cs typeface="Times New Roman"/>
            </a:endParaRPr>
          </a:p>
          <a:p>
            <a:pPr marL="0" lvl="0" indent="0">
              <a:buNone/>
            </a:pPr>
            <a:endParaRPr lang="sv-SE" sz="1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359092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71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ma">
  <a:themeElements>
    <a:clrScheme name="Anpassat 11">
      <a:dk1>
        <a:sysClr val="windowText" lastClr="000000"/>
      </a:dk1>
      <a:lt1>
        <a:sysClr val="window" lastClr="FFFFFF"/>
      </a:lt1>
      <a:dk2>
        <a:srgbClr val="1F497D"/>
      </a:dk2>
      <a:lt2>
        <a:srgbClr val="E36C09"/>
      </a:lt2>
      <a:accent1>
        <a:srgbClr val="237B1F"/>
      </a:accent1>
      <a:accent2>
        <a:srgbClr val="E36C0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-tema">
  <a:themeElements>
    <a:clrScheme name="Anpassat 3">
      <a:dk1>
        <a:sysClr val="windowText" lastClr="000000"/>
      </a:dk1>
      <a:lt1>
        <a:sysClr val="window" lastClr="FFFFFF"/>
      </a:lt1>
      <a:dk2>
        <a:srgbClr val="1F497D"/>
      </a:dk2>
      <a:lt2>
        <a:srgbClr val="E30F88"/>
      </a:lt2>
      <a:accent1>
        <a:srgbClr val="00A8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Anpassat 11">
      <a:dk1>
        <a:sysClr val="windowText" lastClr="000000"/>
      </a:dk1>
      <a:lt1>
        <a:sysClr val="window" lastClr="FFFFFF"/>
      </a:lt1>
      <a:dk2>
        <a:srgbClr val="1F497D"/>
      </a:dk2>
      <a:lt2>
        <a:srgbClr val="E36C09"/>
      </a:lt2>
      <a:accent1>
        <a:srgbClr val="237B1F"/>
      </a:accent1>
      <a:accent2>
        <a:srgbClr val="E36C0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-tema">
  <a:themeElements>
    <a:clrScheme name="Anpassat 11">
      <a:dk1>
        <a:sysClr val="windowText" lastClr="000000"/>
      </a:dk1>
      <a:lt1>
        <a:sysClr val="window" lastClr="FFFFFF"/>
      </a:lt1>
      <a:dk2>
        <a:srgbClr val="1F497D"/>
      </a:dk2>
      <a:lt2>
        <a:srgbClr val="E36C09"/>
      </a:lt2>
      <a:accent1>
        <a:srgbClr val="237B1F"/>
      </a:accent1>
      <a:accent2>
        <a:srgbClr val="E36C0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-tema">
  <a:themeElements>
    <a:clrScheme name="Anpassat 11">
      <a:dk1>
        <a:sysClr val="windowText" lastClr="000000"/>
      </a:dk1>
      <a:lt1>
        <a:sysClr val="window" lastClr="FFFFFF"/>
      </a:lt1>
      <a:dk2>
        <a:srgbClr val="1F497D"/>
      </a:dk2>
      <a:lt2>
        <a:srgbClr val="E36C09"/>
      </a:lt2>
      <a:accent1>
        <a:srgbClr val="237B1F"/>
      </a:accent1>
      <a:accent2>
        <a:srgbClr val="E36C0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-tema">
  <a:themeElements>
    <a:clrScheme name="Anpassat 11">
      <a:dk1>
        <a:sysClr val="windowText" lastClr="000000"/>
      </a:dk1>
      <a:lt1>
        <a:sysClr val="window" lastClr="FFFFFF"/>
      </a:lt1>
      <a:dk2>
        <a:srgbClr val="1F497D"/>
      </a:dk2>
      <a:lt2>
        <a:srgbClr val="E36C09"/>
      </a:lt2>
      <a:accent1>
        <a:srgbClr val="237B1F"/>
      </a:accent1>
      <a:accent2>
        <a:srgbClr val="E36C0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-tema">
  <a:themeElements>
    <a:clrScheme name="Anpassat 11">
      <a:dk1>
        <a:sysClr val="windowText" lastClr="000000"/>
      </a:dk1>
      <a:lt1>
        <a:sysClr val="window" lastClr="FFFFFF"/>
      </a:lt1>
      <a:dk2>
        <a:srgbClr val="1F497D"/>
      </a:dk2>
      <a:lt2>
        <a:srgbClr val="E36C09"/>
      </a:lt2>
      <a:accent1>
        <a:srgbClr val="237B1F"/>
      </a:accent1>
      <a:accent2>
        <a:srgbClr val="E36C0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-tema">
  <a:themeElements>
    <a:clrScheme name="Anpassat 11">
      <a:dk1>
        <a:sysClr val="windowText" lastClr="000000"/>
      </a:dk1>
      <a:lt1>
        <a:sysClr val="window" lastClr="FFFFFF"/>
      </a:lt1>
      <a:dk2>
        <a:srgbClr val="1F497D"/>
      </a:dk2>
      <a:lt2>
        <a:srgbClr val="E36C09"/>
      </a:lt2>
      <a:accent1>
        <a:srgbClr val="237B1F"/>
      </a:accent1>
      <a:accent2>
        <a:srgbClr val="E36C0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-tema">
  <a:themeElements>
    <a:clrScheme name="Anpassat 11">
      <a:dk1>
        <a:sysClr val="windowText" lastClr="000000"/>
      </a:dk1>
      <a:lt1>
        <a:sysClr val="window" lastClr="FFFFFF"/>
      </a:lt1>
      <a:dk2>
        <a:srgbClr val="1F497D"/>
      </a:dk2>
      <a:lt2>
        <a:srgbClr val="E36C09"/>
      </a:lt2>
      <a:accent1>
        <a:srgbClr val="237B1F"/>
      </a:accent1>
      <a:accent2>
        <a:srgbClr val="E36C0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-tema">
  <a:themeElements>
    <a:clrScheme name="Anpassat 3">
      <a:dk1>
        <a:sysClr val="windowText" lastClr="000000"/>
      </a:dk1>
      <a:lt1>
        <a:sysClr val="window" lastClr="FFFFFF"/>
      </a:lt1>
      <a:dk2>
        <a:srgbClr val="1F497D"/>
      </a:dk2>
      <a:lt2>
        <a:srgbClr val="E30F88"/>
      </a:lt2>
      <a:accent1>
        <a:srgbClr val="00A8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9BBB5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762</Words>
  <Application>Microsoft Office PowerPoint</Application>
  <PresentationFormat>On-screen Show (4:3)</PresentationFormat>
  <Paragraphs>154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1_Office-tema</vt:lpstr>
      <vt:lpstr>Office-tema</vt:lpstr>
      <vt:lpstr>3_Office-tema</vt:lpstr>
      <vt:lpstr>4_Office-tema</vt:lpstr>
      <vt:lpstr>5_Office-tema</vt:lpstr>
      <vt:lpstr>6_Office-tema</vt:lpstr>
      <vt:lpstr>7_Office-tema</vt:lpstr>
      <vt:lpstr>8_Office-tema</vt:lpstr>
      <vt:lpstr>10_Office-tema</vt:lpstr>
      <vt:lpstr>11_Office-tema</vt:lpstr>
      <vt:lpstr>Image</vt:lpstr>
      <vt:lpstr> Normstorm  A gender equality project with focus on  labor market in the Umeå region  </vt:lpstr>
      <vt:lpstr>Slide 2</vt:lpstr>
      <vt:lpstr>The Umeå region and gender equality</vt:lpstr>
      <vt:lpstr>Project Normstorm</vt:lpstr>
      <vt:lpstr>What’s the problem? The gender- segregated labor market in Västerbotten county</vt:lpstr>
      <vt:lpstr>Normstorm Project goal and goal realisaion  </vt:lpstr>
      <vt:lpstr>Normstorm  </vt:lpstr>
      <vt:lpstr> Normstorm Examples of Activities </vt:lpstr>
      <vt:lpstr>Web-based course in gender equality  </vt:lpstr>
      <vt:lpstr>Web-based course in gender equality</vt:lpstr>
      <vt:lpstr>Web-based course in gender equality</vt:lpstr>
      <vt:lpstr>Contact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Normstorm i Umeåregionen Offentliga och privata arbetsgivare i samverkan för jämställd tillväxt  </dc:title>
  <dc:creator>Emma Möller</dc:creator>
  <cp:lastModifiedBy>Emma Möller</cp:lastModifiedBy>
  <cp:revision>100</cp:revision>
  <dcterms:created xsi:type="dcterms:W3CDTF">2012-10-11T11:45:38Z</dcterms:created>
  <dcterms:modified xsi:type="dcterms:W3CDTF">2012-10-17T09:05:53Z</dcterms:modified>
</cp:coreProperties>
</file>